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1" r:id="rId3"/>
  </p:sldMasterIdLst>
  <p:notesMasterIdLst>
    <p:notesMasterId r:id="rId5"/>
  </p:notesMasterIdLst>
  <p:sldIdLst>
    <p:sldId id="256" r:id="rId4"/>
    <p:sldId id="257" r:id="rId6"/>
    <p:sldId id="258" r:id="rId7"/>
    <p:sldId id="261" r:id="rId8"/>
    <p:sldId id="278" r:id="rId9"/>
    <p:sldId id="306" r:id="rId10"/>
    <p:sldId id="307" r:id="rId11"/>
    <p:sldId id="308" r:id="rId12"/>
    <p:sldId id="298" r:id="rId13"/>
    <p:sldId id="299" r:id="rId14"/>
    <p:sldId id="309" r:id="rId15"/>
    <p:sldId id="305" r:id="rId16"/>
    <p:sldId id="280" r:id="rId17"/>
    <p:sldId id="312" r:id="rId18"/>
    <p:sldId id="313" r:id="rId19"/>
    <p:sldId id="310" r:id="rId20"/>
    <p:sldId id="311" r:id="rId21"/>
    <p:sldId id="300" r:id="rId22"/>
    <p:sldId id="303" r:id="rId23"/>
    <p:sldId id="279" r:id="rId24"/>
    <p:sldId id="314" r:id="rId25"/>
    <p:sldId id="315" r:id="rId26"/>
    <p:sldId id="316" r:id="rId27"/>
    <p:sldId id="302" r:id="rId28"/>
    <p:sldId id="277" r:id="rId29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ploadFile/130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18" y="143192"/>
            <a:ext cx="1683758" cy="1723657"/>
          </a:xfrm>
          <a:prstGeom prst="rect">
            <a:avLst/>
          </a:prstGeom>
        </p:spPr>
      </p:pic>
      <p:pic>
        <p:nvPicPr>
          <p:cNvPr id="3" name="Image 1" descr="/uploadFile/130_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33" y="3320531"/>
            <a:ext cx="1508760" cy="157276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56615" y="1785620"/>
            <a:ext cx="7315200" cy="136017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96000"/>
              </a:lnSpc>
              <a:spcBef>
                <a:spcPts val="375"/>
              </a:spcBef>
            </a:pP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Introduction to Economics</a:t>
            </a:r>
            <a:endParaRPr lang="en-US" sz="38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algn="ctr">
              <a:lnSpc>
                <a:spcPct val="96000"/>
              </a:lnSpc>
              <a:spcBef>
                <a:spcPts val="375"/>
              </a:spcBef>
            </a:pP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Tarlan Rasulov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9124" y="227832"/>
            <a:ext cx="5533584" cy="921099"/>
          </a:xfrm>
          <a:custGeom>
            <a:avLst/>
            <a:gdLst/>
            <a:ahLst/>
            <a:cxnLst/>
            <a:rect l="l" t="t" r="r" b="b"/>
            <a:pathLst>
              <a:path w="5533584" h="921099">
                <a:moveTo>
                  <a:pt x="0" y="0"/>
                </a:moveTo>
                <a:lnTo>
                  <a:pt x="5533584" y="0"/>
                </a:lnTo>
                <a:lnTo>
                  <a:pt x="5533584" y="921099"/>
                </a:lnTo>
                <a:lnTo>
                  <a:pt x="0" y="921099"/>
                </a:lnTo>
                <a:close/>
              </a:path>
            </a:pathLst>
          </a:custGeom>
          <a:solidFill>
            <a:srgbClr val="F86E50"/>
          </a:solidFill>
        </p:spPr>
        <p:txBody>
          <a:bodyPr/>
          <a:p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Factors of production</a:t>
            </a:r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hape 2"/>
          <p:cNvSpPr/>
          <p:nvPr/>
        </p:nvSpPr>
        <p:spPr>
          <a:xfrm>
            <a:off x="3152598" y="1310531"/>
            <a:ext cx="5546606" cy="0"/>
          </a:xfrm>
          <a:custGeom>
            <a:avLst/>
            <a:gdLst/>
            <a:ahLst/>
            <a:cxnLst/>
            <a:rect l="l" t="t" r="r" b="b"/>
            <a:pathLst>
              <a:path w="5546606">
                <a:moveTo>
                  <a:pt x="0" y="0"/>
                </a:moveTo>
                <a:lnTo>
                  <a:pt x="554660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5" name="Text 3"/>
          <p:cNvSpPr/>
          <p:nvPr/>
        </p:nvSpPr>
        <p:spPr>
          <a:xfrm>
            <a:off x="3166745" y="1310640"/>
            <a:ext cx="5447030" cy="337185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Autofit/>
          </a:bodyPr>
          <a:lstStyle/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en-US" altLang="en-US" sz="1500" dirty="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166772" y="1309353"/>
            <a:ext cx="0" cy="3393412"/>
          </a:xfrm>
          <a:custGeom>
            <a:avLst/>
            <a:gdLst/>
            <a:ahLst/>
            <a:cxnLst/>
            <a:rect l="l" t="t" r="r" b="b"/>
            <a:pathLst>
              <a:path h="3393412">
                <a:moveTo>
                  <a:pt x="0" y="0"/>
                </a:moveTo>
                <a:lnTo>
                  <a:pt x="0" y="339341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8" name="Shape 6"/>
          <p:cNvSpPr/>
          <p:nvPr/>
        </p:nvSpPr>
        <p:spPr>
          <a:xfrm>
            <a:off x="8693785" y="1306746"/>
            <a:ext cx="0" cy="3399692"/>
          </a:xfrm>
          <a:custGeom>
            <a:avLst/>
            <a:gdLst/>
            <a:ahLst/>
            <a:cxnLst/>
            <a:rect l="l" t="t" r="r" b="b"/>
            <a:pathLst>
              <a:path h="3399692">
                <a:moveTo>
                  <a:pt x="0" y="0"/>
                </a:moveTo>
                <a:lnTo>
                  <a:pt x="0" y="339969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9" name="Shape 7"/>
          <p:cNvSpPr/>
          <p:nvPr/>
        </p:nvSpPr>
        <p:spPr>
          <a:xfrm>
            <a:off x="3160201" y="4698026"/>
            <a:ext cx="5527766" cy="0"/>
          </a:xfrm>
          <a:custGeom>
            <a:avLst/>
            <a:gdLst/>
            <a:ahLst/>
            <a:cxnLst/>
            <a:rect l="l" t="t" r="r" b="b"/>
            <a:pathLst>
              <a:path w="5527766">
                <a:moveTo>
                  <a:pt x="0" y="0"/>
                </a:moveTo>
                <a:lnTo>
                  <a:pt x="552776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pic>
        <p:nvPicPr>
          <p:cNvPr id="12" name="Image 0" descr="/uploadFile/130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78" y="1018396"/>
            <a:ext cx="2175370" cy="25717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224530" y="1372870"/>
            <a:ext cx="539432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en-US" sz="1500" b="1" i="1" dirty="0">
                <a:solidFill>
                  <a:schemeClr val="tx1"/>
                </a:solidFill>
              </a:rPr>
              <a:t>Factors of production</a:t>
            </a:r>
            <a:r>
              <a:rPr lang="en-US" altLang="en-US" sz="1500" i="1" dirty="0">
                <a:solidFill>
                  <a:srgbClr val="FF0000"/>
                </a:solidFill>
              </a:rPr>
              <a:t> - another term for economic resources</a:t>
            </a:r>
            <a:endParaRPr lang="en-US" altLang="en-US" sz="1500" i="1" dirty="0">
              <a:solidFill>
                <a:srgbClr val="FF0000"/>
              </a:solidFill>
            </a:endParaRPr>
          </a:p>
          <a:p>
            <a:pPr algn="just"/>
            <a:endParaRPr lang="en-US" altLang="en-US" sz="1500" i="1" dirty="0">
              <a:solidFill>
                <a:srgbClr val="FF0000"/>
              </a:solidFill>
            </a:endParaRPr>
          </a:p>
          <a:p>
            <a:pPr algn="just"/>
            <a:r>
              <a:rPr lang="en-US" altLang="en-US" sz="1500" i="1" dirty="0">
                <a:solidFill>
                  <a:schemeClr val="tx1"/>
                </a:solidFill>
              </a:rPr>
              <a:t>There are four factors of production:</a:t>
            </a:r>
            <a:endParaRPr lang="en-US" altLang="en-US" sz="1500" i="1" dirty="0">
              <a:solidFill>
                <a:schemeClr val="tx1"/>
              </a:solidFill>
            </a:endParaRPr>
          </a:p>
          <a:p>
            <a:pPr algn="just"/>
            <a:endParaRPr lang="en-US" altLang="en-US" sz="1500" i="1" dirty="0">
              <a:solidFill>
                <a:srgbClr val="FF0000"/>
              </a:solidFill>
            </a:endParaRPr>
          </a:p>
          <a:p>
            <a:pPr algn="just"/>
            <a:r>
              <a:rPr lang="en-US" altLang="en-US" sz="1500" b="1" i="1" dirty="0">
                <a:solidFill>
                  <a:schemeClr val="tx1"/>
                </a:solidFill>
              </a:rPr>
              <a:t>• land</a:t>
            </a:r>
            <a:endParaRPr lang="en-US" altLang="en-US" sz="1500" b="1" i="1" dirty="0">
              <a:solidFill>
                <a:schemeClr val="tx1"/>
              </a:solidFill>
            </a:endParaRPr>
          </a:p>
          <a:p>
            <a:pPr algn="just"/>
            <a:r>
              <a:rPr lang="en-US" altLang="en-US" sz="1500" b="1" i="1" dirty="0">
                <a:solidFill>
                  <a:schemeClr val="tx1"/>
                </a:solidFill>
              </a:rPr>
              <a:t>• labour</a:t>
            </a:r>
            <a:endParaRPr lang="en-US" altLang="en-US" sz="1500" b="1" i="1" dirty="0">
              <a:solidFill>
                <a:schemeClr val="tx1"/>
              </a:solidFill>
            </a:endParaRPr>
          </a:p>
          <a:p>
            <a:pPr algn="just"/>
            <a:r>
              <a:rPr lang="en-US" altLang="en-US" sz="1500" b="1" i="1" dirty="0">
                <a:solidFill>
                  <a:schemeClr val="tx1"/>
                </a:solidFill>
              </a:rPr>
              <a:t>• capital</a:t>
            </a:r>
            <a:endParaRPr lang="en-US" altLang="en-US" sz="1500" b="1" i="1" dirty="0">
              <a:solidFill>
                <a:schemeClr val="tx1"/>
              </a:solidFill>
            </a:endParaRPr>
          </a:p>
          <a:p>
            <a:pPr algn="just"/>
            <a:r>
              <a:rPr lang="en-US" altLang="en-US" sz="1500" b="1" i="1" dirty="0">
                <a:solidFill>
                  <a:schemeClr val="tx1"/>
                </a:solidFill>
              </a:rPr>
              <a:t>• enterprise</a:t>
            </a:r>
            <a:endParaRPr lang="en-US" altLang="en-US" sz="1500" b="1" i="1" dirty="0">
              <a:solidFill>
                <a:schemeClr val="tx1"/>
              </a:solidFill>
            </a:endParaRPr>
          </a:p>
        </p:txBody>
      </p:sp>
      <p:pic>
        <p:nvPicPr>
          <p:cNvPr id="14" name="Image 0" descr="/uploadFile/130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73" y="2134726"/>
            <a:ext cx="217537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04800" y="-17145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36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235"/>
            <a:ext cx="9145270" cy="30518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06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/>
          <p:nvPr/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2" imgW="6096000" imgH="2689860" progId="Paint.Picture">
                  <p:embed/>
                </p:oleObj>
              </mc:Choice>
              <mc:Fallback>
                <p:oleObj name="" r:id="rId2" imgW="6096000" imgH="268986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465"/>
            <a:ext cx="9161780" cy="35439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8489" y="227832"/>
            <a:ext cx="5533584" cy="921099"/>
          </a:xfrm>
          <a:custGeom>
            <a:avLst/>
            <a:gdLst/>
            <a:ahLst/>
            <a:cxnLst/>
            <a:rect l="l" t="t" r="r" b="b"/>
            <a:pathLst>
              <a:path w="5533584" h="921099">
                <a:moveTo>
                  <a:pt x="0" y="0"/>
                </a:moveTo>
                <a:lnTo>
                  <a:pt x="5533584" y="0"/>
                </a:lnTo>
                <a:lnTo>
                  <a:pt x="5533584" y="921099"/>
                </a:lnTo>
                <a:lnTo>
                  <a:pt x="0" y="921099"/>
                </a:lnTo>
                <a:close/>
              </a:path>
            </a:pathLst>
          </a:custGeom>
          <a:solidFill>
            <a:srgbClr val="F86E50"/>
          </a:solidFill>
        </p:spPr>
        <p:txBody>
          <a:bodyPr/>
          <a:p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altLang="en-US" i="1" dirty="0">
                <a:sym typeface="+mn-ea"/>
              </a:rPr>
              <a:t>The mobility of factors of production</a:t>
            </a:r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hape 2"/>
          <p:cNvSpPr/>
          <p:nvPr/>
        </p:nvSpPr>
        <p:spPr>
          <a:xfrm>
            <a:off x="3152598" y="1310531"/>
            <a:ext cx="5546606" cy="0"/>
          </a:xfrm>
          <a:custGeom>
            <a:avLst/>
            <a:gdLst/>
            <a:ahLst/>
            <a:cxnLst/>
            <a:rect l="l" t="t" r="r" b="b"/>
            <a:pathLst>
              <a:path w="5546606">
                <a:moveTo>
                  <a:pt x="0" y="0"/>
                </a:moveTo>
                <a:lnTo>
                  <a:pt x="554660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5" name="Text 3"/>
          <p:cNvSpPr/>
          <p:nvPr/>
        </p:nvSpPr>
        <p:spPr>
          <a:xfrm>
            <a:off x="3166745" y="1310640"/>
            <a:ext cx="5447030" cy="337185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Autofit/>
          </a:bodyPr>
          <a:lstStyle/>
          <a:p>
            <a:pPr algn="just">
              <a:lnSpc>
                <a:spcPct val="80000"/>
              </a:lnSpc>
              <a:spcBef>
                <a:spcPts val="375"/>
              </a:spcBef>
            </a:pPr>
            <a:r>
              <a:rPr lang="en-US" altLang="en-US" sz="1500" b="1" i="1" dirty="0">
                <a:solidFill>
                  <a:srgbClr val="FF0000"/>
                </a:solidFill>
              </a:rPr>
              <a:t>Occupationally mobile</a:t>
            </a:r>
            <a:r>
              <a:rPr lang="en-US" altLang="en-US" sz="1500" i="1" dirty="0"/>
              <a:t> - it can be used for a number of purposes. </a:t>
            </a:r>
            <a:endParaRPr lang="en-US" altLang="en-US" sz="1500" i="1" dirty="0"/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en-US" altLang="en-US" sz="1500" i="1" dirty="0"/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r>
              <a:rPr lang="en-US" altLang="en-US" sz="1500" b="1" i="1" dirty="0">
                <a:solidFill>
                  <a:srgbClr val="00B0F0"/>
                </a:solidFill>
              </a:rPr>
              <a:t>For example, land which is currently being used for farming may be used instead to build houses. </a:t>
            </a:r>
            <a:endParaRPr lang="en-US" altLang="en-US" sz="1500" b="1" i="1" dirty="0">
              <a:solidFill>
                <a:srgbClr val="00B0F0"/>
              </a:solidFill>
            </a:endParaRP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en-US" altLang="en-US" sz="1500" i="1" dirty="0"/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r>
              <a:rPr lang="en-US" altLang="en-US" sz="1500" b="1" i="1" dirty="0">
                <a:solidFill>
                  <a:srgbClr val="FF0000"/>
                </a:solidFill>
              </a:rPr>
              <a:t>Geographically immobile</a:t>
            </a:r>
            <a:r>
              <a:rPr lang="en-US" altLang="en-US" sz="1500" i="1" dirty="0"/>
              <a:t> - it is not possible to move a from one place to another. </a:t>
            </a:r>
            <a:endParaRPr lang="en-US" altLang="en-US" sz="1500" i="1" dirty="0"/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en-US" altLang="en-US" sz="1500" i="1" dirty="0"/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r>
              <a:rPr lang="en-US" altLang="en-US" sz="1500" b="1" i="1" dirty="0">
                <a:solidFill>
                  <a:srgbClr val="00B0F0"/>
                </a:solidFill>
              </a:rPr>
              <a:t>For example, an employee rejects working in idfferent remote region fue to his personal circumstances. </a:t>
            </a:r>
            <a:endParaRPr lang="en-US" altLang="en-US" sz="1500" b="1" i="1" dirty="0">
              <a:solidFill>
                <a:srgbClr val="00B0F0"/>
              </a:solidFill>
            </a:endParaRPr>
          </a:p>
        </p:txBody>
      </p:sp>
      <p:sp>
        <p:nvSpPr>
          <p:cNvPr id="7" name="Shape 5"/>
          <p:cNvSpPr/>
          <p:nvPr/>
        </p:nvSpPr>
        <p:spPr>
          <a:xfrm>
            <a:off x="3166772" y="1309353"/>
            <a:ext cx="0" cy="3393412"/>
          </a:xfrm>
          <a:custGeom>
            <a:avLst/>
            <a:gdLst/>
            <a:ahLst/>
            <a:cxnLst/>
            <a:rect l="l" t="t" r="r" b="b"/>
            <a:pathLst>
              <a:path h="3393412">
                <a:moveTo>
                  <a:pt x="0" y="0"/>
                </a:moveTo>
                <a:lnTo>
                  <a:pt x="0" y="339341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8" name="Shape 6"/>
          <p:cNvSpPr/>
          <p:nvPr/>
        </p:nvSpPr>
        <p:spPr>
          <a:xfrm>
            <a:off x="8693785" y="1306746"/>
            <a:ext cx="0" cy="3399692"/>
          </a:xfrm>
          <a:custGeom>
            <a:avLst/>
            <a:gdLst/>
            <a:ahLst/>
            <a:cxnLst/>
            <a:rect l="l" t="t" r="r" b="b"/>
            <a:pathLst>
              <a:path h="3399692">
                <a:moveTo>
                  <a:pt x="0" y="0"/>
                </a:moveTo>
                <a:lnTo>
                  <a:pt x="0" y="339969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9" name="Shape 7"/>
          <p:cNvSpPr/>
          <p:nvPr/>
        </p:nvSpPr>
        <p:spPr>
          <a:xfrm>
            <a:off x="3160201" y="4698026"/>
            <a:ext cx="5527766" cy="0"/>
          </a:xfrm>
          <a:custGeom>
            <a:avLst/>
            <a:gdLst/>
            <a:ahLst/>
            <a:cxnLst/>
            <a:rect l="l" t="t" r="r" b="b"/>
            <a:pathLst>
              <a:path w="5527766">
                <a:moveTo>
                  <a:pt x="0" y="0"/>
                </a:moveTo>
                <a:lnTo>
                  <a:pt x="552776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pic>
        <p:nvPicPr>
          <p:cNvPr id="12" name="Image 0" descr="/uploadFile/130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13" y="1018396"/>
            <a:ext cx="217537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390"/>
            <a:ext cx="9159875" cy="2834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51280" y="1743710"/>
            <a:ext cx="7442200" cy="131953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514350" indent="-514350" algn="l">
              <a:lnSpc>
                <a:spcPct val="80000"/>
              </a:lnSpc>
              <a:spcBef>
                <a:spcPts val="375"/>
              </a:spcBef>
              <a:buAutoNum type="arabicPeriod"/>
            </a:pPr>
            <a:r>
              <a:rPr lang="en-US" sz="2800" b="1" i="1" dirty="0">
                <a:solidFill>
                  <a:srgbClr val="000000"/>
                </a:solidFill>
                <a:latin typeface="Verdana" panose="020B0604030504040204" charset="0"/>
                <a:ea typeface="Arial" panose="020B0604020202020204" pitchFamily="34" charset="-122"/>
                <a:cs typeface="Verdana" panose="020B0604030504040204" charset="0"/>
              </a:rPr>
              <a:t>What is economics?</a:t>
            </a:r>
            <a:endParaRPr lang="en-US" sz="2800" b="1" i="1" dirty="0">
              <a:solidFill>
                <a:srgbClr val="000000"/>
              </a:solidFill>
              <a:latin typeface="Verdana" panose="020B0604030504040204" charset="0"/>
              <a:ea typeface="Arial" panose="020B0604020202020204" pitchFamily="34" charset="-122"/>
              <a:cs typeface="Verdana" panose="020B0604030504040204" charset="0"/>
            </a:endParaRPr>
          </a:p>
          <a:p>
            <a:pPr marL="514350" indent="-514350" algn="l">
              <a:lnSpc>
                <a:spcPct val="80000"/>
              </a:lnSpc>
              <a:spcBef>
                <a:spcPts val="375"/>
              </a:spcBef>
              <a:buAutoNum type="arabicPeriod"/>
            </a:pPr>
            <a:r>
              <a:rPr lang="en-US" sz="2800" b="1" i="1" dirty="0">
                <a:latin typeface="Verdana" panose="020B0604030504040204" charset="0"/>
                <a:cs typeface="Verdana" panose="020B0604030504040204" charset="0"/>
                <a:sym typeface="+mn-ea"/>
              </a:rPr>
              <a:t>Economic and free goods</a:t>
            </a:r>
            <a:endParaRPr lang="en-US" sz="2800" b="1" i="1" dirty="0">
              <a:latin typeface="Verdana" panose="020B0604030504040204" charset="0"/>
              <a:cs typeface="Verdana" panose="020B0604030504040204" charset="0"/>
            </a:endParaRPr>
          </a:p>
          <a:p>
            <a:pPr marL="514350" indent="-514350" algn="l">
              <a:lnSpc>
                <a:spcPct val="80000"/>
              </a:lnSpc>
              <a:spcBef>
                <a:spcPts val="375"/>
              </a:spcBef>
              <a:buAutoNum type="arabicPeriod"/>
            </a:pPr>
            <a:r>
              <a:rPr lang="en-US" sz="2800" b="1" i="1" dirty="0">
                <a:latin typeface="Verdana" panose="020B0604030504040204" charset="0"/>
                <a:cs typeface="Verdana" panose="020B0604030504040204" charset="0"/>
              </a:rPr>
              <a:t>Factors of Production </a:t>
            </a:r>
            <a:endParaRPr lang="en-US" sz="2800" b="1" i="1" dirty="0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3" name="Image 0" descr="/uploadFile/130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797" y="3248613"/>
            <a:ext cx="697769" cy="1579611"/>
          </a:xfrm>
          <a:prstGeom prst="rect">
            <a:avLst/>
          </a:prstGeom>
        </p:spPr>
      </p:pic>
      <p:pic>
        <p:nvPicPr>
          <p:cNvPr id="4" name="Image 1" descr="/uploadFile/130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18" y="326384"/>
            <a:ext cx="1068129" cy="11247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8489" y="227832"/>
            <a:ext cx="5533584" cy="921099"/>
          </a:xfrm>
          <a:custGeom>
            <a:avLst/>
            <a:gdLst/>
            <a:ahLst/>
            <a:cxnLst/>
            <a:rect l="l" t="t" r="r" b="b"/>
            <a:pathLst>
              <a:path w="5533584" h="921099">
                <a:moveTo>
                  <a:pt x="0" y="0"/>
                </a:moveTo>
                <a:lnTo>
                  <a:pt x="5533584" y="0"/>
                </a:lnTo>
                <a:lnTo>
                  <a:pt x="5533584" y="921099"/>
                </a:lnTo>
                <a:lnTo>
                  <a:pt x="0" y="921099"/>
                </a:lnTo>
                <a:close/>
              </a:path>
            </a:pathLst>
          </a:custGeom>
          <a:solidFill>
            <a:srgbClr val="F86E50"/>
          </a:solidFill>
        </p:spPr>
        <p:txBody>
          <a:bodyPr/>
          <a:p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en-US" b="1" i="1" dirty="0">
                <a:sym typeface="+mn-ea"/>
              </a:rPr>
              <a:t>Net Investment </a:t>
            </a:r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hape 2"/>
          <p:cNvSpPr/>
          <p:nvPr/>
        </p:nvSpPr>
        <p:spPr>
          <a:xfrm>
            <a:off x="3152598" y="1310531"/>
            <a:ext cx="5546606" cy="0"/>
          </a:xfrm>
          <a:custGeom>
            <a:avLst/>
            <a:gdLst/>
            <a:ahLst/>
            <a:cxnLst/>
            <a:rect l="l" t="t" r="r" b="b"/>
            <a:pathLst>
              <a:path w="5546606">
                <a:moveTo>
                  <a:pt x="0" y="0"/>
                </a:moveTo>
                <a:lnTo>
                  <a:pt x="554660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5" name="Text 3"/>
          <p:cNvSpPr/>
          <p:nvPr/>
        </p:nvSpPr>
        <p:spPr>
          <a:xfrm>
            <a:off x="3166745" y="1310640"/>
            <a:ext cx="5447030" cy="337185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Autofit/>
          </a:bodyPr>
          <a:lstStyle/>
          <a:p>
            <a:pPr algn="just">
              <a:lnSpc>
                <a:spcPct val="80000"/>
              </a:lnSpc>
              <a:spcBef>
                <a:spcPts val="375"/>
              </a:spcBef>
              <a:buClrTx/>
              <a:buSzTx/>
              <a:buNone/>
            </a:pPr>
            <a:r>
              <a:rPr lang="en-US" altLang="en-US" sz="1500" b="1" i="1" dirty="0"/>
              <a:t>Investment:</a:t>
            </a:r>
            <a:r>
              <a:rPr lang="en-US" altLang="en-US" sz="1500" i="1" dirty="0"/>
              <a:t> spending on capital goods.</a:t>
            </a:r>
            <a:endParaRPr lang="en-US" altLang="en-US" sz="1500" i="1" dirty="0"/>
          </a:p>
          <a:p>
            <a:pPr algn="just">
              <a:lnSpc>
                <a:spcPct val="80000"/>
              </a:lnSpc>
              <a:spcBef>
                <a:spcPts val="375"/>
              </a:spcBef>
              <a:buClrTx/>
              <a:buSzTx/>
              <a:buNone/>
            </a:pPr>
            <a:endParaRPr lang="en-US" altLang="en-US" sz="1500" i="1" dirty="0"/>
          </a:p>
          <a:p>
            <a:pPr algn="just">
              <a:lnSpc>
                <a:spcPct val="80000"/>
              </a:lnSpc>
              <a:spcBef>
                <a:spcPts val="375"/>
              </a:spcBef>
              <a:buClrTx/>
              <a:buSzTx/>
              <a:buNone/>
            </a:pPr>
            <a:r>
              <a:rPr lang="en-US" altLang="en-US" sz="1500" b="1" i="1" dirty="0"/>
              <a:t>Gross investment:</a:t>
            </a:r>
            <a:r>
              <a:rPr lang="en-US" altLang="en-US" sz="1500" i="1" dirty="0"/>
              <a:t> total spending on capital goods.</a:t>
            </a:r>
            <a:endParaRPr lang="en-US" altLang="en-US" sz="1500" i="1" dirty="0"/>
          </a:p>
          <a:p>
            <a:pPr algn="just">
              <a:lnSpc>
                <a:spcPct val="80000"/>
              </a:lnSpc>
              <a:spcBef>
                <a:spcPts val="375"/>
              </a:spcBef>
              <a:buClrTx/>
              <a:buSzTx/>
              <a:buNone/>
            </a:pPr>
            <a:endParaRPr lang="en-US" altLang="en-US" sz="1500" i="1" dirty="0"/>
          </a:p>
          <a:p>
            <a:pPr algn="just">
              <a:lnSpc>
                <a:spcPct val="80000"/>
              </a:lnSpc>
              <a:spcBef>
                <a:spcPts val="375"/>
              </a:spcBef>
              <a:buClrTx/>
              <a:buSzTx/>
              <a:buNone/>
            </a:pPr>
            <a:r>
              <a:rPr lang="en-US" altLang="en-US" sz="1500" b="1" i="1" dirty="0"/>
              <a:t>Depreciation (capital consumption):</a:t>
            </a:r>
            <a:r>
              <a:rPr lang="en-US" altLang="en-US" sz="1500" i="1" dirty="0"/>
              <a:t> the value of capital goods</a:t>
            </a:r>
            <a:endParaRPr lang="en-US" altLang="en-US" sz="1500" i="1" dirty="0"/>
          </a:p>
          <a:p>
            <a:pPr algn="just">
              <a:lnSpc>
                <a:spcPct val="80000"/>
              </a:lnSpc>
              <a:spcBef>
                <a:spcPts val="375"/>
              </a:spcBef>
              <a:buClrTx/>
              <a:buSzTx/>
              <a:buNone/>
            </a:pPr>
            <a:r>
              <a:rPr lang="en-US" altLang="en-US" sz="1500" i="1" dirty="0"/>
              <a:t>that have worn out or become obsolete.</a:t>
            </a:r>
            <a:endParaRPr lang="en-US" altLang="en-US" sz="1500" i="1" dirty="0"/>
          </a:p>
          <a:p>
            <a:pPr algn="just">
              <a:lnSpc>
                <a:spcPct val="80000"/>
              </a:lnSpc>
              <a:spcBef>
                <a:spcPts val="375"/>
              </a:spcBef>
              <a:buClrTx/>
              <a:buSzTx/>
              <a:buNone/>
            </a:pPr>
            <a:endParaRPr lang="en-US" altLang="en-US" sz="1500" i="1" dirty="0"/>
          </a:p>
          <a:p>
            <a:pPr algn="just">
              <a:lnSpc>
                <a:spcPct val="80000"/>
              </a:lnSpc>
              <a:spcBef>
                <a:spcPts val="375"/>
              </a:spcBef>
              <a:buClrTx/>
              <a:buSzTx/>
              <a:buNone/>
            </a:pPr>
            <a:r>
              <a:rPr lang="en-US" altLang="en-US" sz="1500" b="1" i="1" dirty="0"/>
              <a:t>Net investment:</a:t>
            </a:r>
            <a:r>
              <a:rPr lang="en-US" altLang="en-US" sz="1500" i="1" dirty="0"/>
              <a:t> </a:t>
            </a:r>
            <a:r>
              <a:rPr lang="en-US" altLang="en-US" sz="1500" b="1" i="1" dirty="0">
                <a:solidFill>
                  <a:srgbClr val="FF0000"/>
                </a:solidFill>
              </a:rPr>
              <a:t>gross investment minus depreciation.</a:t>
            </a:r>
            <a:endParaRPr lang="en-US" altLang="en-US" sz="1500" i="1" dirty="0"/>
          </a:p>
          <a:p>
            <a:pPr algn="just">
              <a:lnSpc>
                <a:spcPct val="80000"/>
              </a:lnSpc>
              <a:spcBef>
                <a:spcPts val="375"/>
              </a:spcBef>
              <a:buClrTx/>
              <a:buSzTx/>
              <a:buNone/>
            </a:pPr>
            <a:endParaRPr lang="en-US" altLang="en-US" sz="1500" b="1" i="1" dirty="0"/>
          </a:p>
          <a:p>
            <a:pPr algn="just">
              <a:lnSpc>
                <a:spcPct val="80000"/>
              </a:lnSpc>
              <a:spcBef>
                <a:spcPts val="375"/>
              </a:spcBef>
              <a:buClrTx/>
              <a:buSzTx/>
              <a:buNone/>
            </a:pPr>
            <a:r>
              <a:rPr lang="en-US" altLang="en-US" sz="1500" b="1" i="1" dirty="0"/>
              <a:t>Negative net investment:</a:t>
            </a:r>
            <a:r>
              <a:rPr lang="en-US" altLang="en-US" sz="1500" i="1" dirty="0"/>
              <a:t> a reduction in the number of capital goods caused by some obsolete and worn out capital goods not being replaced.</a:t>
            </a:r>
            <a:endParaRPr lang="en-US" altLang="en-US" sz="1500" i="1" dirty="0"/>
          </a:p>
        </p:txBody>
      </p:sp>
      <p:sp>
        <p:nvSpPr>
          <p:cNvPr id="7" name="Shape 5"/>
          <p:cNvSpPr/>
          <p:nvPr/>
        </p:nvSpPr>
        <p:spPr>
          <a:xfrm>
            <a:off x="3166772" y="1309353"/>
            <a:ext cx="0" cy="3393412"/>
          </a:xfrm>
          <a:custGeom>
            <a:avLst/>
            <a:gdLst/>
            <a:ahLst/>
            <a:cxnLst/>
            <a:rect l="l" t="t" r="r" b="b"/>
            <a:pathLst>
              <a:path h="3393412">
                <a:moveTo>
                  <a:pt x="0" y="0"/>
                </a:moveTo>
                <a:lnTo>
                  <a:pt x="0" y="339341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8" name="Shape 6"/>
          <p:cNvSpPr/>
          <p:nvPr/>
        </p:nvSpPr>
        <p:spPr>
          <a:xfrm>
            <a:off x="8693785" y="1306746"/>
            <a:ext cx="0" cy="3399692"/>
          </a:xfrm>
          <a:custGeom>
            <a:avLst/>
            <a:gdLst/>
            <a:ahLst/>
            <a:cxnLst/>
            <a:rect l="l" t="t" r="r" b="b"/>
            <a:pathLst>
              <a:path h="3399692">
                <a:moveTo>
                  <a:pt x="0" y="0"/>
                </a:moveTo>
                <a:lnTo>
                  <a:pt x="0" y="339969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9" name="Shape 7"/>
          <p:cNvSpPr/>
          <p:nvPr/>
        </p:nvSpPr>
        <p:spPr>
          <a:xfrm>
            <a:off x="3160201" y="4698026"/>
            <a:ext cx="5527766" cy="0"/>
          </a:xfrm>
          <a:custGeom>
            <a:avLst/>
            <a:gdLst/>
            <a:ahLst/>
            <a:cxnLst/>
            <a:rect l="l" t="t" r="r" b="b"/>
            <a:pathLst>
              <a:path w="5527766">
                <a:moveTo>
                  <a:pt x="0" y="0"/>
                </a:moveTo>
                <a:lnTo>
                  <a:pt x="552776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pic>
        <p:nvPicPr>
          <p:cNvPr id="12" name="Image 0" descr="/uploadFile/130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13" y="1018396"/>
            <a:ext cx="217537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" y="247650"/>
            <a:ext cx="848995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82270"/>
            <a:ext cx="8421370" cy="43789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" y="635"/>
            <a:ext cx="8708390" cy="1148715"/>
          </a:xfrm>
          <a:custGeom>
            <a:avLst/>
            <a:gdLst/>
            <a:ahLst/>
            <a:cxnLst/>
            <a:rect l="l" t="t" r="r" b="b"/>
            <a:pathLst>
              <a:path w="5533584" h="921099">
                <a:moveTo>
                  <a:pt x="0" y="0"/>
                </a:moveTo>
                <a:lnTo>
                  <a:pt x="5533584" y="0"/>
                </a:lnTo>
                <a:lnTo>
                  <a:pt x="5533584" y="921099"/>
                </a:lnTo>
                <a:lnTo>
                  <a:pt x="0" y="921099"/>
                </a:lnTo>
                <a:close/>
              </a:path>
            </a:pathLst>
          </a:custGeom>
          <a:solidFill>
            <a:srgbClr val="F86E50"/>
          </a:solidFill>
        </p:spPr>
        <p:txBody>
          <a:bodyPr/>
          <a:p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Homework</a:t>
            </a:r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hape 2"/>
          <p:cNvSpPr/>
          <p:nvPr/>
        </p:nvSpPr>
        <p:spPr>
          <a:xfrm>
            <a:off x="3152598" y="1310531"/>
            <a:ext cx="5546606" cy="0"/>
          </a:xfrm>
          <a:custGeom>
            <a:avLst/>
            <a:gdLst/>
            <a:ahLst/>
            <a:cxnLst/>
            <a:rect l="l" t="t" r="r" b="b"/>
            <a:pathLst>
              <a:path w="5546606">
                <a:moveTo>
                  <a:pt x="0" y="0"/>
                </a:moveTo>
                <a:lnTo>
                  <a:pt x="554660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7" name="Shape 5"/>
          <p:cNvSpPr/>
          <p:nvPr/>
        </p:nvSpPr>
        <p:spPr>
          <a:xfrm>
            <a:off x="3166772" y="1309353"/>
            <a:ext cx="0" cy="3393412"/>
          </a:xfrm>
          <a:custGeom>
            <a:avLst/>
            <a:gdLst/>
            <a:ahLst/>
            <a:cxnLst/>
            <a:rect l="l" t="t" r="r" b="b"/>
            <a:pathLst>
              <a:path h="3393412">
                <a:moveTo>
                  <a:pt x="0" y="0"/>
                </a:moveTo>
                <a:lnTo>
                  <a:pt x="0" y="339341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8" name="Shape 6"/>
          <p:cNvSpPr/>
          <p:nvPr/>
        </p:nvSpPr>
        <p:spPr>
          <a:xfrm>
            <a:off x="8693785" y="1306746"/>
            <a:ext cx="0" cy="3399692"/>
          </a:xfrm>
          <a:custGeom>
            <a:avLst/>
            <a:gdLst/>
            <a:ahLst/>
            <a:cxnLst/>
            <a:rect l="l" t="t" r="r" b="b"/>
            <a:pathLst>
              <a:path h="3399692">
                <a:moveTo>
                  <a:pt x="0" y="0"/>
                </a:moveTo>
                <a:lnTo>
                  <a:pt x="0" y="339969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9" name="Shape 7"/>
          <p:cNvSpPr/>
          <p:nvPr/>
        </p:nvSpPr>
        <p:spPr>
          <a:xfrm>
            <a:off x="3160201" y="4698026"/>
            <a:ext cx="5527766" cy="0"/>
          </a:xfrm>
          <a:custGeom>
            <a:avLst/>
            <a:gdLst/>
            <a:ahLst/>
            <a:cxnLst/>
            <a:rect l="l" t="t" r="r" b="b"/>
            <a:pathLst>
              <a:path w="5527766">
                <a:moveTo>
                  <a:pt x="0" y="0"/>
                </a:moveTo>
                <a:lnTo>
                  <a:pt x="552776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pic>
        <p:nvPicPr>
          <p:cNvPr id="12" name="Image 0" descr="/uploadFile/130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33" y="1310496"/>
            <a:ext cx="2175370" cy="2571750"/>
          </a:xfrm>
          <a:prstGeom prst="rect">
            <a:avLst/>
          </a:prstGeom>
        </p:spPr>
      </p:pic>
      <p:graphicFrame>
        <p:nvGraphicFramePr>
          <p:cNvPr id="10" name="Object 9"/>
          <p:cNvGraphicFramePr/>
          <p:nvPr/>
        </p:nvGraphicFramePr>
        <p:xfrm>
          <a:off x="3176270" y="1747520"/>
          <a:ext cx="5507990" cy="2172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" imgW="6057900" imgH="1889760" progId="Paint.Picture">
                  <p:embed/>
                </p:oleObj>
              </mc:Choice>
              <mc:Fallback>
                <p:oleObj name="" r:id="rId3" imgW="6057900" imgH="188976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270" y="1747520"/>
                        <a:ext cx="5507990" cy="2172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07799" y="1377142"/>
            <a:ext cx="6928401" cy="1653207"/>
          </a:xfrm>
          <a:prstGeom prst="rect">
            <a:avLst/>
          </a:prstGeom>
          <a:noFill/>
          <a:effectLst>
            <a:outerShdw blurRad="19050" dist="38100" dir="2700000" algn="bl" rotWithShape="0">
              <a:srgbClr val="F86E50">
                <a:alpha val="100000"/>
              </a:srgbClr>
            </a:outerShdw>
          </a:effectLst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96000"/>
              </a:lnSpc>
              <a:spcBef>
                <a:spcPts val="375"/>
              </a:spcBef>
            </a:pPr>
            <a:r>
              <a:rPr lang="en-US" sz="101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Thank You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8489" y="227832"/>
            <a:ext cx="5533584" cy="921099"/>
          </a:xfrm>
          <a:custGeom>
            <a:avLst/>
            <a:gdLst/>
            <a:ahLst/>
            <a:cxnLst/>
            <a:rect l="l" t="t" r="r" b="b"/>
            <a:pathLst>
              <a:path w="5533584" h="921099">
                <a:moveTo>
                  <a:pt x="0" y="0"/>
                </a:moveTo>
                <a:lnTo>
                  <a:pt x="5533584" y="0"/>
                </a:lnTo>
                <a:lnTo>
                  <a:pt x="5533584" y="921099"/>
                </a:lnTo>
                <a:lnTo>
                  <a:pt x="0" y="921099"/>
                </a:lnTo>
                <a:close/>
              </a:path>
            </a:pathLst>
          </a:custGeom>
          <a:solidFill>
            <a:srgbClr val="F86E50"/>
          </a:solidFill>
        </p:spPr>
        <p:txBody>
          <a:bodyPr/>
          <a:p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What is Economics?</a:t>
            </a:r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hape 2"/>
          <p:cNvSpPr/>
          <p:nvPr/>
        </p:nvSpPr>
        <p:spPr>
          <a:xfrm>
            <a:off x="3152598" y="1310531"/>
            <a:ext cx="5546606" cy="0"/>
          </a:xfrm>
          <a:custGeom>
            <a:avLst/>
            <a:gdLst/>
            <a:ahLst/>
            <a:cxnLst/>
            <a:rect l="l" t="t" r="r" b="b"/>
            <a:pathLst>
              <a:path w="5546606">
                <a:moveTo>
                  <a:pt x="0" y="0"/>
                </a:moveTo>
                <a:lnTo>
                  <a:pt x="554660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5" name="Text 3"/>
          <p:cNvSpPr/>
          <p:nvPr/>
        </p:nvSpPr>
        <p:spPr>
          <a:xfrm>
            <a:off x="3166745" y="1310640"/>
            <a:ext cx="5538470" cy="337185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375"/>
              </a:spcBef>
            </a:pPr>
            <a:endParaRPr lang="en-US" altLang="en-US" sz="1400" b="1" i="1" dirty="0"/>
          </a:p>
          <a:p>
            <a:pPr algn="just">
              <a:lnSpc>
                <a:spcPct val="100000"/>
              </a:lnSpc>
              <a:spcBef>
                <a:spcPts val="375"/>
              </a:spcBef>
            </a:pPr>
            <a:r>
              <a:rPr lang="en-US" altLang="en-US" sz="1400" b="1" i="1" dirty="0"/>
              <a:t>Economics</a:t>
            </a:r>
            <a:r>
              <a:rPr lang="en-US" altLang="en-US" sz="1400" i="1" dirty="0"/>
              <a:t> - the study of </a:t>
            </a:r>
            <a:r>
              <a:rPr lang="en-US" altLang="en-US" sz="1400" b="1" i="1" dirty="0">
                <a:solidFill>
                  <a:srgbClr val="FF0000"/>
                </a:solidFill>
              </a:rPr>
              <a:t>scarcity</a:t>
            </a:r>
            <a:r>
              <a:rPr lang="en-US" altLang="en-US" sz="1400" i="1" dirty="0"/>
              <a:t> and the use of </a:t>
            </a:r>
            <a:r>
              <a:rPr lang="en-US" altLang="en-US" sz="1400" b="1" i="1" dirty="0">
                <a:solidFill>
                  <a:srgbClr val="FF0000"/>
                </a:solidFill>
              </a:rPr>
              <a:t>resources</a:t>
            </a:r>
            <a:r>
              <a:rPr lang="en-US" altLang="en-US" sz="1400" i="1" dirty="0"/>
              <a:t>, production of </a:t>
            </a:r>
            <a:endParaRPr lang="en-US" altLang="en-US" sz="1400" i="1" dirty="0"/>
          </a:p>
          <a:p>
            <a:pPr algn="just">
              <a:lnSpc>
                <a:spcPct val="100000"/>
              </a:lnSpc>
              <a:spcBef>
                <a:spcPts val="375"/>
              </a:spcBef>
            </a:pPr>
            <a:r>
              <a:rPr lang="en-US" altLang="en-US" sz="1400" b="1" i="1" dirty="0">
                <a:solidFill>
                  <a:srgbClr val="FF0000"/>
                </a:solidFill>
              </a:rPr>
              <a:t>goods and services</a:t>
            </a:r>
            <a:r>
              <a:rPr lang="en-US" altLang="en-US" sz="1400" i="1" dirty="0"/>
              <a:t>.</a:t>
            </a:r>
            <a:endParaRPr lang="en-US" altLang="en-US" sz="1400" i="1" dirty="0"/>
          </a:p>
          <a:p>
            <a:pPr algn="just">
              <a:lnSpc>
                <a:spcPct val="100000"/>
              </a:lnSpc>
              <a:spcBef>
                <a:spcPts val="375"/>
              </a:spcBef>
            </a:pPr>
            <a:endParaRPr lang="en-US" altLang="en-US" sz="1400" i="1" dirty="0"/>
          </a:p>
          <a:p>
            <a:pPr algn="just">
              <a:lnSpc>
                <a:spcPct val="100000"/>
              </a:lnSpc>
              <a:spcBef>
                <a:spcPts val="375"/>
              </a:spcBef>
            </a:pPr>
            <a:r>
              <a:rPr lang="en-US" altLang="en-US" sz="1400" b="1" i="1" dirty="0"/>
              <a:t>Economic problem</a:t>
            </a:r>
            <a:r>
              <a:rPr lang="en-US" altLang="en-US" sz="1400" i="1" dirty="0"/>
              <a:t> - </a:t>
            </a:r>
            <a:r>
              <a:rPr lang="en-US" altLang="en-US" sz="1400" b="1" i="1" dirty="0">
                <a:solidFill>
                  <a:srgbClr val="FF0000"/>
                </a:solidFill>
              </a:rPr>
              <a:t>not</a:t>
            </a:r>
            <a:r>
              <a:rPr lang="en-US" altLang="en-US" sz="1400" i="1" dirty="0"/>
              <a:t> being able to </a:t>
            </a:r>
            <a:r>
              <a:rPr lang="en-US" altLang="en-US" sz="1400" b="1" i="1" dirty="0">
                <a:solidFill>
                  <a:srgbClr val="FF0000"/>
                </a:solidFill>
              </a:rPr>
              <a:t>satisfy</a:t>
            </a:r>
            <a:r>
              <a:rPr lang="en-US" altLang="en-US" sz="1400" i="1" dirty="0"/>
              <a:t> everyone’s </a:t>
            </a:r>
            <a:r>
              <a:rPr lang="en-US" altLang="en-US" sz="1400" b="1" i="1" dirty="0">
                <a:solidFill>
                  <a:srgbClr val="FF0000"/>
                </a:solidFill>
              </a:rPr>
              <a:t>wants.</a:t>
            </a:r>
            <a:r>
              <a:rPr lang="en-US" altLang="en-US" sz="1400" i="1" dirty="0"/>
              <a:t> </a:t>
            </a:r>
            <a:endParaRPr lang="en-US" altLang="en-US" sz="1400" i="1" dirty="0"/>
          </a:p>
          <a:p>
            <a:pPr algn="just">
              <a:lnSpc>
                <a:spcPct val="100000"/>
              </a:lnSpc>
              <a:spcBef>
                <a:spcPts val="375"/>
              </a:spcBef>
            </a:pPr>
            <a:endParaRPr lang="en-US" altLang="en-US" sz="1400" i="1" dirty="0"/>
          </a:p>
          <a:p>
            <a:pPr algn="just">
              <a:lnSpc>
                <a:spcPct val="100000"/>
              </a:lnSpc>
              <a:spcBef>
                <a:spcPts val="375"/>
              </a:spcBef>
            </a:pPr>
            <a:r>
              <a:rPr lang="en-US" altLang="en-US" sz="1400" b="1" i="1" dirty="0"/>
              <a:t>Finite resources</a:t>
            </a:r>
            <a:r>
              <a:rPr lang="en-US" altLang="en-US" sz="1400" i="1" dirty="0"/>
              <a:t> - a non-renewable and a natural resource that can finish one day. </a:t>
            </a:r>
            <a:r>
              <a:rPr lang="en-US" altLang="en-US" sz="1400" i="1" dirty="0">
                <a:solidFill>
                  <a:srgbClr val="7030A0"/>
                </a:solidFill>
              </a:rPr>
              <a:t>For example, fossil fuels.</a:t>
            </a:r>
            <a:endParaRPr lang="en-US" altLang="en-US" sz="1400" i="1" dirty="0">
              <a:solidFill>
                <a:srgbClr val="7030A0"/>
              </a:solidFill>
            </a:endParaRPr>
          </a:p>
          <a:p>
            <a:pPr algn="just">
              <a:lnSpc>
                <a:spcPct val="100000"/>
              </a:lnSpc>
              <a:spcBef>
                <a:spcPts val="375"/>
              </a:spcBef>
            </a:pPr>
            <a:endParaRPr lang="en-US" altLang="en-US" sz="1400" i="1" dirty="0"/>
          </a:p>
          <a:p>
            <a:pPr algn="just">
              <a:lnSpc>
                <a:spcPct val="100000"/>
              </a:lnSpc>
              <a:spcBef>
                <a:spcPts val="375"/>
              </a:spcBef>
            </a:pPr>
            <a:r>
              <a:rPr lang="en-US" altLang="en-US" sz="1400" b="1" i="1" dirty="0">
                <a:solidFill>
                  <a:srgbClr val="FF0000"/>
                </a:solidFill>
              </a:rPr>
              <a:t>More goods and services</a:t>
            </a:r>
            <a:r>
              <a:rPr lang="en-US" altLang="en-US" sz="1400" i="1" dirty="0"/>
              <a:t> are being produced </a:t>
            </a:r>
            <a:r>
              <a:rPr lang="en-US" altLang="en-US" sz="1400" b="1" i="1" dirty="0">
                <a:solidFill>
                  <a:srgbClr val="FF0000"/>
                </a:solidFill>
              </a:rPr>
              <a:t>today than</a:t>
            </a:r>
            <a:r>
              <a:rPr lang="en-US" altLang="en-US" sz="1400" i="1" dirty="0"/>
              <a:t> ever </a:t>
            </a:r>
            <a:r>
              <a:rPr lang="en-US" altLang="en-US" sz="1400" b="1" i="1" dirty="0">
                <a:solidFill>
                  <a:srgbClr val="FF0000"/>
                </a:solidFill>
              </a:rPr>
              <a:t>before</a:t>
            </a:r>
            <a:r>
              <a:rPr lang="en-US" altLang="en-US" sz="1400" i="1" dirty="0"/>
              <a:t>, but the growth in </a:t>
            </a:r>
            <a:r>
              <a:rPr lang="en-US" altLang="en-US" sz="1400" b="1" i="1" dirty="0">
                <a:solidFill>
                  <a:srgbClr val="FF0000"/>
                </a:solidFill>
              </a:rPr>
              <a:t>wants</a:t>
            </a:r>
            <a:r>
              <a:rPr lang="en-US" altLang="en-US" sz="1400" i="1" dirty="0"/>
              <a:t> is </a:t>
            </a:r>
            <a:r>
              <a:rPr lang="en-US" altLang="en-US" sz="1400" b="1" i="1" dirty="0">
                <a:solidFill>
                  <a:srgbClr val="FF0000"/>
                </a:solidFill>
              </a:rPr>
              <a:t>exceed</a:t>
            </a:r>
            <a:r>
              <a:rPr lang="en-US" altLang="en-US" sz="1400" i="1" dirty="0"/>
              <a:t>ing the growth of </a:t>
            </a:r>
            <a:r>
              <a:rPr lang="en-US" altLang="en-US" sz="1400" b="1" i="1" dirty="0">
                <a:solidFill>
                  <a:srgbClr val="FF0000"/>
                </a:solidFill>
              </a:rPr>
              <a:t>economic resources</a:t>
            </a:r>
            <a:endParaRPr lang="en-US" altLang="en-US" sz="1400" b="1" i="1" dirty="0">
              <a:solidFill>
                <a:srgbClr val="FF0000"/>
              </a:solidFill>
            </a:endParaRPr>
          </a:p>
        </p:txBody>
      </p:sp>
      <p:sp>
        <p:nvSpPr>
          <p:cNvPr id="7" name="Shape 5"/>
          <p:cNvSpPr/>
          <p:nvPr/>
        </p:nvSpPr>
        <p:spPr>
          <a:xfrm>
            <a:off x="3166772" y="1309353"/>
            <a:ext cx="0" cy="3393412"/>
          </a:xfrm>
          <a:custGeom>
            <a:avLst/>
            <a:gdLst/>
            <a:ahLst/>
            <a:cxnLst/>
            <a:rect l="l" t="t" r="r" b="b"/>
            <a:pathLst>
              <a:path h="3393412">
                <a:moveTo>
                  <a:pt x="0" y="0"/>
                </a:moveTo>
                <a:lnTo>
                  <a:pt x="0" y="339341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8" name="Shape 6"/>
          <p:cNvSpPr/>
          <p:nvPr/>
        </p:nvSpPr>
        <p:spPr>
          <a:xfrm>
            <a:off x="8693785" y="1306746"/>
            <a:ext cx="0" cy="3399692"/>
          </a:xfrm>
          <a:custGeom>
            <a:avLst/>
            <a:gdLst/>
            <a:ahLst/>
            <a:cxnLst/>
            <a:rect l="l" t="t" r="r" b="b"/>
            <a:pathLst>
              <a:path h="3399692">
                <a:moveTo>
                  <a:pt x="0" y="0"/>
                </a:moveTo>
                <a:lnTo>
                  <a:pt x="0" y="339969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9" name="Shape 7"/>
          <p:cNvSpPr/>
          <p:nvPr/>
        </p:nvSpPr>
        <p:spPr>
          <a:xfrm>
            <a:off x="3160201" y="4698026"/>
            <a:ext cx="5527766" cy="0"/>
          </a:xfrm>
          <a:custGeom>
            <a:avLst/>
            <a:gdLst/>
            <a:ahLst/>
            <a:cxnLst/>
            <a:rect l="l" t="t" r="r" b="b"/>
            <a:pathLst>
              <a:path w="5527766">
                <a:moveTo>
                  <a:pt x="0" y="0"/>
                </a:moveTo>
                <a:lnTo>
                  <a:pt x="552776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pic>
        <p:nvPicPr>
          <p:cNvPr id="12" name="Image 0" descr="/uploadFile/130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13" y="1018396"/>
            <a:ext cx="217537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" y="1381760"/>
            <a:ext cx="9152890" cy="16884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8489" y="227832"/>
            <a:ext cx="5533584" cy="921099"/>
          </a:xfrm>
          <a:custGeom>
            <a:avLst/>
            <a:gdLst/>
            <a:ahLst/>
            <a:cxnLst/>
            <a:rect l="l" t="t" r="r" b="b"/>
            <a:pathLst>
              <a:path w="5533584" h="921099">
                <a:moveTo>
                  <a:pt x="0" y="0"/>
                </a:moveTo>
                <a:lnTo>
                  <a:pt x="5533584" y="0"/>
                </a:lnTo>
                <a:lnTo>
                  <a:pt x="5533584" y="921099"/>
                </a:lnTo>
                <a:lnTo>
                  <a:pt x="0" y="921099"/>
                </a:lnTo>
                <a:close/>
              </a:path>
            </a:pathLst>
          </a:custGeom>
          <a:solidFill>
            <a:srgbClr val="F86E50"/>
          </a:solidFill>
        </p:spPr>
        <p:txBody>
          <a:bodyPr/>
          <a:p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Economic goods and free goods</a:t>
            </a:r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hape 2"/>
          <p:cNvSpPr/>
          <p:nvPr/>
        </p:nvSpPr>
        <p:spPr>
          <a:xfrm>
            <a:off x="3152598" y="1310531"/>
            <a:ext cx="5546606" cy="0"/>
          </a:xfrm>
          <a:custGeom>
            <a:avLst/>
            <a:gdLst/>
            <a:ahLst/>
            <a:cxnLst/>
            <a:rect l="l" t="t" r="r" b="b"/>
            <a:pathLst>
              <a:path w="5546606">
                <a:moveTo>
                  <a:pt x="0" y="0"/>
                </a:moveTo>
                <a:lnTo>
                  <a:pt x="554660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5" name="Text 3"/>
          <p:cNvSpPr/>
          <p:nvPr/>
        </p:nvSpPr>
        <p:spPr>
          <a:xfrm>
            <a:off x="3188335" y="1306830"/>
            <a:ext cx="5447030" cy="337185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Autofit/>
          </a:bodyPr>
          <a:lstStyle/>
          <a:p>
            <a:pPr algn="just">
              <a:lnSpc>
                <a:spcPct val="80000"/>
              </a:lnSpc>
              <a:spcBef>
                <a:spcPts val="375"/>
              </a:spcBef>
            </a:pPr>
            <a:r>
              <a:rPr lang="en-US" altLang="en-US" sz="2000" b="1" i="1" dirty="0">
                <a:cs typeface="+mn-lt"/>
              </a:rPr>
              <a:t>Economic good</a:t>
            </a:r>
            <a:r>
              <a:rPr lang="en-US" altLang="en-US" sz="2000" i="1" dirty="0">
                <a:cs typeface="+mn-lt"/>
              </a:rPr>
              <a:t> - a product which requires resources to produce it and </a:t>
            </a:r>
            <a:r>
              <a:rPr lang="en-US" altLang="en-US" sz="2000" b="1" i="1" dirty="0">
                <a:solidFill>
                  <a:srgbClr val="FF0000"/>
                </a:solidFill>
                <a:cs typeface="+mn-lt"/>
              </a:rPr>
              <a:t>we pay</a:t>
            </a:r>
            <a:r>
              <a:rPr lang="en-US" altLang="en-US" sz="2000" i="1" dirty="0">
                <a:cs typeface="+mn-lt"/>
              </a:rPr>
              <a:t> for them.</a:t>
            </a:r>
            <a:endParaRPr lang="en-US" altLang="en-US" sz="2000" i="1" dirty="0">
              <a:cs typeface="+mn-lt"/>
            </a:endParaRP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en-US" altLang="en-US" sz="2000" i="1" dirty="0">
              <a:cs typeface="+mn-lt"/>
            </a:endParaRP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r>
              <a:rPr lang="en-US" altLang="en-US" sz="2000" b="1" i="1" dirty="0">
                <a:solidFill>
                  <a:srgbClr val="7030A0"/>
                </a:solidFill>
                <a:cs typeface="+mn-lt"/>
              </a:rPr>
              <a:t>Education, The goods we buy</a:t>
            </a:r>
            <a:r>
              <a:rPr lang="en-US" altLang="en-US" sz="2000" i="1" dirty="0">
                <a:solidFill>
                  <a:srgbClr val="7030A0"/>
                </a:solidFill>
                <a:cs typeface="+mn-lt"/>
              </a:rPr>
              <a:t> </a:t>
            </a:r>
            <a:endParaRPr lang="en-US" altLang="en-US" sz="2000" i="1" dirty="0">
              <a:solidFill>
                <a:srgbClr val="7030A0"/>
              </a:solidFill>
              <a:cs typeface="+mn-lt"/>
            </a:endParaRP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en-US" altLang="en-US" sz="2000" i="1" dirty="0">
              <a:cs typeface="+mn-lt"/>
            </a:endParaRP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r>
              <a:rPr lang="en-US" altLang="en-US" sz="2000" b="1" i="1" dirty="0">
                <a:cs typeface="+mn-lt"/>
              </a:rPr>
              <a:t>Free good</a:t>
            </a:r>
            <a:r>
              <a:rPr lang="en-US" altLang="en-US" sz="2000" i="1" dirty="0">
                <a:cs typeface="+mn-lt"/>
              </a:rPr>
              <a:t> - a product which does not require any resources to make it and </a:t>
            </a:r>
            <a:r>
              <a:rPr lang="en-US" altLang="en-US" sz="2000" b="1" i="1" dirty="0">
                <a:solidFill>
                  <a:srgbClr val="FF0000"/>
                </a:solidFill>
                <a:cs typeface="+mn-lt"/>
              </a:rPr>
              <a:t>we do not pay</a:t>
            </a:r>
            <a:r>
              <a:rPr lang="en-US" altLang="en-US" sz="2000" i="1" dirty="0">
                <a:cs typeface="+mn-lt"/>
              </a:rPr>
              <a:t> for them.</a:t>
            </a:r>
            <a:endParaRPr lang="en-US" altLang="en-US" sz="2000" i="1" dirty="0">
              <a:cs typeface="+mn-lt"/>
            </a:endParaRP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en-US" altLang="en-US" sz="2000" i="1" dirty="0">
              <a:cs typeface="+mn-lt"/>
            </a:endParaRPr>
          </a:p>
          <a:p>
            <a:pPr algn="just">
              <a:lnSpc>
                <a:spcPct val="80000"/>
              </a:lnSpc>
              <a:spcBef>
                <a:spcPts val="375"/>
              </a:spcBef>
            </a:pPr>
            <a:r>
              <a:rPr lang="en-US" altLang="en-US" sz="2000" b="1" i="1" dirty="0">
                <a:solidFill>
                  <a:srgbClr val="7030A0"/>
                </a:solidFill>
                <a:cs typeface="+mn-lt"/>
              </a:rPr>
              <a:t>Air, Sunlight</a:t>
            </a:r>
            <a:endParaRPr lang="en-US" altLang="en-US" sz="2000" b="1" i="1" dirty="0">
              <a:solidFill>
                <a:srgbClr val="7030A0"/>
              </a:solidFill>
              <a:cs typeface="+mn-lt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166772" y="1309353"/>
            <a:ext cx="0" cy="3393412"/>
          </a:xfrm>
          <a:custGeom>
            <a:avLst/>
            <a:gdLst/>
            <a:ahLst/>
            <a:cxnLst/>
            <a:rect l="l" t="t" r="r" b="b"/>
            <a:pathLst>
              <a:path h="3393412">
                <a:moveTo>
                  <a:pt x="0" y="0"/>
                </a:moveTo>
                <a:lnTo>
                  <a:pt x="0" y="339341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8" name="Shape 6"/>
          <p:cNvSpPr/>
          <p:nvPr/>
        </p:nvSpPr>
        <p:spPr>
          <a:xfrm>
            <a:off x="8693785" y="1306746"/>
            <a:ext cx="0" cy="3399692"/>
          </a:xfrm>
          <a:custGeom>
            <a:avLst/>
            <a:gdLst/>
            <a:ahLst/>
            <a:cxnLst/>
            <a:rect l="l" t="t" r="r" b="b"/>
            <a:pathLst>
              <a:path h="3399692">
                <a:moveTo>
                  <a:pt x="0" y="0"/>
                </a:moveTo>
                <a:lnTo>
                  <a:pt x="0" y="339969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9" name="Shape 7"/>
          <p:cNvSpPr/>
          <p:nvPr/>
        </p:nvSpPr>
        <p:spPr>
          <a:xfrm>
            <a:off x="3160201" y="4698026"/>
            <a:ext cx="5527766" cy="0"/>
          </a:xfrm>
          <a:custGeom>
            <a:avLst/>
            <a:gdLst/>
            <a:ahLst/>
            <a:cxnLst/>
            <a:rect l="l" t="t" r="r" b="b"/>
            <a:pathLst>
              <a:path w="5527766">
                <a:moveTo>
                  <a:pt x="0" y="0"/>
                </a:moveTo>
                <a:lnTo>
                  <a:pt x="552776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pic>
        <p:nvPicPr>
          <p:cNvPr id="12" name="Image 0" descr="/uploadFile/130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78" y="1018396"/>
            <a:ext cx="217537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1232535"/>
            <a:ext cx="9140190" cy="26777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" y="412115"/>
            <a:ext cx="9147810" cy="3954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55" y="0"/>
            <a:ext cx="676465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8489" y="227832"/>
            <a:ext cx="5533584" cy="921099"/>
          </a:xfrm>
          <a:custGeom>
            <a:avLst/>
            <a:gdLst/>
            <a:ahLst/>
            <a:cxnLst/>
            <a:rect l="l" t="t" r="r" b="b"/>
            <a:pathLst>
              <a:path w="5533584" h="921099">
                <a:moveTo>
                  <a:pt x="0" y="0"/>
                </a:moveTo>
                <a:lnTo>
                  <a:pt x="5533584" y="0"/>
                </a:lnTo>
                <a:lnTo>
                  <a:pt x="5533584" y="921099"/>
                </a:lnTo>
                <a:lnTo>
                  <a:pt x="0" y="921099"/>
                </a:lnTo>
                <a:close/>
              </a:path>
            </a:pathLst>
          </a:custGeom>
          <a:solidFill>
            <a:srgbClr val="F86E50"/>
          </a:solidFill>
        </p:spPr>
        <p:txBody>
          <a:bodyPr/>
          <a:p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Homework</a:t>
            </a:r>
            <a:endParaRPr lang="en-US" altLang="en-US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Shape 2"/>
          <p:cNvSpPr/>
          <p:nvPr/>
        </p:nvSpPr>
        <p:spPr>
          <a:xfrm>
            <a:off x="3152598" y="1310531"/>
            <a:ext cx="5546606" cy="0"/>
          </a:xfrm>
          <a:custGeom>
            <a:avLst/>
            <a:gdLst/>
            <a:ahLst/>
            <a:cxnLst/>
            <a:rect l="l" t="t" r="r" b="b"/>
            <a:pathLst>
              <a:path w="5546606">
                <a:moveTo>
                  <a:pt x="0" y="0"/>
                </a:moveTo>
                <a:lnTo>
                  <a:pt x="554660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5" name="Text 3"/>
          <p:cNvSpPr/>
          <p:nvPr/>
        </p:nvSpPr>
        <p:spPr>
          <a:xfrm>
            <a:off x="3166745" y="1310640"/>
            <a:ext cx="5447030" cy="337185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noAutofit/>
          </a:bodyPr>
          <a:lstStyle/>
          <a:p>
            <a:pPr algn="just">
              <a:lnSpc>
                <a:spcPct val="80000"/>
              </a:lnSpc>
              <a:spcBef>
                <a:spcPts val="375"/>
              </a:spcBef>
            </a:pPr>
            <a:endParaRPr lang="en-US" altLang="en-US" sz="1500" dirty="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166772" y="1309353"/>
            <a:ext cx="0" cy="3393412"/>
          </a:xfrm>
          <a:custGeom>
            <a:avLst/>
            <a:gdLst/>
            <a:ahLst/>
            <a:cxnLst/>
            <a:rect l="l" t="t" r="r" b="b"/>
            <a:pathLst>
              <a:path h="3393412">
                <a:moveTo>
                  <a:pt x="0" y="0"/>
                </a:moveTo>
                <a:lnTo>
                  <a:pt x="0" y="339341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8" name="Shape 6"/>
          <p:cNvSpPr/>
          <p:nvPr/>
        </p:nvSpPr>
        <p:spPr>
          <a:xfrm>
            <a:off x="8693785" y="1306746"/>
            <a:ext cx="0" cy="3399692"/>
          </a:xfrm>
          <a:custGeom>
            <a:avLst/>
            <a:gdLst/>
            <a:ahLst/>
            <a:cxnLst/>
            <a:rect l="l" t="t" r="r" b="b"/>
            <a:pathLst>
              <a:path h="3399692">
                <a:moveTo>
                  <a:pt x="0" y="0"/>
                </a:moveTo>
                <a:lnTo>
                  <a:pt x="0" y="3399692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sp>
        <p:nvSpPr>
          <p:cNvPr id="9" name="Shape 7"/>
          <p:cNvSpPr/>
          <p:nvPr/>
        </p:nvSpPr>
        <p:spPr>
          <a:xfrm>
            <a:off x="3160201" y="4698026"/>
            <a:ext cx="5527766" cy="0"/>
          </a:xfrm>
          <a:custGeom>
            <a:avLst/>
            <a:gdLst/>
            <a:ahLst/>
            <a:cxnLst/>
            <a:rect l="l" t="t" r="r" b="b"/>
            <a:pathLst>
              <a:path w="5527766">
                <a:moveTo>
                  <a:pt x="0" y="0"/>
                </a:moveTo>
                <a:lnTo>
                  <a:pt x="5527766" y="0"/>
                </a:lnTo>
              </a:path>
            </a:pathLst>
          </a:custGeom>
          <a:noFill/>
          <a:ln w="19050">
            <a:solidFill>
              <a:srgbClr val="F86E50"/>
            </a:solidFill>
            <a:prstDash val="solid"/>
            <a:headEnd type="none"/>
            <a:tailEnd type="none"/>
          </a:ln>
        </p:spPr>
      </p:sp>
      <p:pic>
        <p:nvPicPr>
          <p:cNvPr id="12" name="Image 0" descr="/uploadFile/130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78" y="1018396"/>
            <a:ext cx="2175370" cy="2571750"/>
          </a:xfrm>
          <a:prstGeom prst="rect">
            <a:avLst/>
          </a:prstGeom>
        </p:spPr>
      </p:pic>
      <p:graphicFrame>
        <p:nvGraphicFramePr>
          <p:cNvPr id="11" name="Object 10"/>
          <p:cNvGraphicFramePr/>
          <p:nvPr/>
        </p:nvGraphicFramePr>
        <p:xfrm>
          <a:off x="3170555" y="2018030"/>
          <a:ext cx="5481320" cy="180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" imgW="3558540" imgH="1135380" progId="Paint.Picture">
                  <p:embed/>
                </p:oleObj>
              </mc:Choice>
              <mc:Fallback>
                <p:oleObj name="" r:id="rId3" imgW="3558540" imgH="113538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0555" y="2018030"/>
                        <a:ext cx="5481320" cy="1800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WPS Presentation</Application>
  <PresentationFormat>On-screen Show (16:9)</PresentationFormat>
  <Paragraphs>68</Paragraphs>
  <Slides>25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SimSun</vt:lpstr>
      <vt:lpstr>Wingdings</vt:lpstr>
      <vt:lpstr>Arial</vt:lpstr>
      <vt:lpstr>Arial</vt:lpstr>
      <vt:lpstr>Verdana</vt:lpstr>
      <vt:lpstr>Wingdings</vt:lpstr>
      <vt:lpstr>Calibri</vt:lpstr>
      <vt:lpstr>Microsoft YaHei</vt:lpstr>
      <vt:lpstr>Arial Unicode MS</vt:lpstr>
      <vt:lpstr>Office Theme</vt:lpstr>
      <vt:lpstr>1_Office Theme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tarlan.rasulov</cp:lastModifiedBy>
  <cp:revision>62</cp:revision>
  <dcterms:created xsi:type="dcterms:W3CDTF">2025-02-16T08:54:00Z</dcterms:created>
  <dcterms:modified xsi:type="dcterms:W3CDTF">2025-03-02T05:31:38Z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8E52976C6D1F4F20AA3D31100F4A92A8_13</vt:lpwstr>
  </property>
  <property fmtid="{D5CDD505-2E9C-101B-9397-08002B2CF9AE}" pid="3" name="KSOProductBuildVer">
    <vt:lpwstr>1033-12.2.0.20323</vt:lpwstr>
  </property>
</Properties>
</file>