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333" r:id="rId6"/>
    <p:sldId id="334" r:id="rId7"/>
    <p:sldId id="335" r:id="rId8"/>
    <p:sldId id="261" r:id="rId9"/>
    <p:sldId id="336" r:id="rId10"/>
    <p:sldId id="317" r:id="rId11"/>
    <p:sldId id="338" r:id="rId12"/>
    <p:sldId id="337" r:id="rId13"/>
    <p:sldId id="318" r:id="rId14"/>
    <p:sldId id="319" r:id="rId15"/>
    <p:sldId id="339" r:id="rId16"/>
    <p:sldId id="277" r:id="rId17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30_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418" y="143192"/>
            <a:ext cx="1683758" cy="1723657"/>
          </a:xfrm>
          <a:prstGeom prst="rect">
            <a:avLst/>
          </a:prstGeom>
        </p:spPr>
      </p:pic>
      <p:pic>
        <p:nvPicPr>
          <p:cNvPr id="3" name="Image 1" descr="/uploadFile/130_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933" y="3320531"/>
            <a:ext cx="1508760" cy="15727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56615" y="1785620"/>
            <a:ext cx="7315200" cy="2530475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spAutoFit/>
          </a:bodyPr>
          <a:lstStyle/>
          <a:p>
            <a:pPr algn="ctr">
              <a:lnSpc>
                <a:spcPct val="96000"/>
              </a:lnSpc>
              <a:spcBef>
                <a:spcPts val="375"/>
              </a:spcBef>
            </a:pPr>
            <a:r>
              <a:rPr lang="en-US" altLang="en-US" sz="38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The role of markets in allocating resources</a:t>
            </a:r>
            <a:endParaRPr lang="en-US" altLang="en-US" sz="38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algn="ctr">
              <a:lnSpc>
                <a:spcPct val="96000"/>
              </a:lnSpc>
              <a:spcBef>
                <a:spcPts val="375"/>
              </a:spcBef>
            </a:pPr>
            <a:endParaRPr lang="en-US" altLang="en-US" sz="38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algn="ctr">
              <a:lnSpc>
                <a:spcPct val="96000"/>
              </a:lnSpc>
              <a:spcBef>
                <a:spcPts val="375"/>
              </a:spcBef>
            </a:pPr>
            <a:r>
              <a:rPr lang="en-US" sz="38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Tarlan Rasulov 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6520"/>
            <a:ext cx="9144635" cy="24098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41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365" cy="51485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" y="0"/>
            <a:ext cx="9143365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07799" y="1377142"/>
            <a:ext cx="6928401" cy="1653207"/>
          </a:xfrm>
          <a:prstGeom prst="rect">
            <a:avLst/>
          </a:prstGeom>
          <a:noFill/>
          <a:effectLst>
            <a:outerShdw blurRad="19050" dist="38100" dir="2700000" algn="bl" rotWithShape="0">
              <a:srgbClr val="F86E50">
                <a:alpha val="100000"/>
              </a:srgbClr>
            </a:outerShdw>
          </a:effectLst>
        </p:spPr>
        <p:txBody>
          <a:bodyPr wrap="square" lIns="95250" tIns="95250" rIns="95250" bIns="95250" rtlCol="0" anchor="t">
            <a:spAutoFit/>
          </a:bodyPr>
          <a:lstStyle/>
          <a:p>
            <a:pPr algn="ctr">
              <a:lnSpc>
                <a:spcPct val="96000"/>
              </a:lnSpc>
              <a:spcBef>
                <a:spcPts val="375"/>
              </a:spcBef>
            </a:pPr>
            <a:r>
              <a:rPr lang="en-US" sz="101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Thank You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8489" y="227832"/>
            <a:ext cx="5533584" cy="921099"/>
          </a:xfrm>
          <a:custGeom>
            <a:avLst/>
            <a:gdLst/>
            <a:ahLst/>
            <a:cxnLst/>
            <a:rect l="l" t="t" r="r" b="b"/>
            <a:pathLst>
              <a:path w="5533584" h="921099">
                <a:moveTo>
                  <a:pt x="0" y="0"/>
                </a:moveTo>
                <a:lnTo>
                  <a:pt x="5533584" y="0"/>
                </a:lnTo>
                <a:lnTo>
                  <a:pt x="5533584" y="921099"/>
                </a:lnTo>
                <a:lnTo>
                  <a:pt x="0" y="921099"/>
                </a:lnTo>
                <a:close/>
              </a:path>
            </a:pathLst>
          </a:custGeom>
          <a:solidFill>
            <a:srgbClr val="F86E50"/>
          </a:solidFill>
        </p:spPr>
        <p:txBody>
          <a:bodyPr/>
          <a:p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  <a:sym typeface="+mn-ea"/>
              </a:rPr>
              <a:t>The role of markets in allocating resources</a:t>
            </a:r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Shape 2"/>
          <p:cNvSpPr/>
          <p:nvPr/>
        </p:nvSpPr>
        <p:spPr>
          <a:xfrm>
            <a:off x="3152598" y="1310531"/>
            <a:ext cx="5546606" cy="0"/>
          </a:xfrm>
          <a:custGeom>
            <a:avLst/>
            <a:gdLst/>
            <a:ahLst/>
            <a:cxnLst/>
            <a:rect l="l" t="t" r="r" b="b"/>
            <a:pathLst>
              <a:path w="5546606">
                <a:moveTo>
                  <a:pt x="0" y="0"/>
                </a:moveTo>
                <a:lnTo>
                  <a:pt x="554660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3166745" y="1310640"/>
            <a:ext cx="5538470" cy="3371850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/>
          </a:p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166772" y="1309353"/>
            <a:ext cx="0" cy="3393412"/>
          </a:xfrm>
          <a:custGeom>
            <a:avLst/>
            <a:gdLst/>
            <a:ahLst/>
            <a:cxnLst/>
            <a:rect l="l" t="t" r="r" b="b"/>
            <a:pathLst>
              <a:path h="3393412">
                <a:moveTo>
                  <a:pt x="0" y="0"/>
                </a:moveTo>
                <a:lnTo>
                  <a:pt x="0" y="339341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693785" y="1306746"/>
            <a:ext cx="0" cy="3399692"/>
          </a:xfrm>
          <a:custGeom>
            <a:avLst/>
            <a:gdLst/>
            <a:ahLst/>
            <a:cxnLst/>
            <a:rect l="l" t="t" r="r" b="b"/>
            <a:pathLst>
              <a:path h="3399692">
                <a:moveTo>
                  <a:pt x="0" y="0"/>
                </a:moveTo>
                <a:lnTo>
                  <a:pt x="0" y="339969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>
            <a:off x="3160201" y="4698026"/>
            <a:ext cx="5527766" cy="0"/>
          </a:xfrm>
          <a:custGeom>
            <a:avLst/>
            <a:gdLst/>
            <a:ahLst/>
            <a:cxnLst/>
            <a:rect l="l" t="t" r="r" b="b"/>
            <a:pathLst>
              <a:path w="5527766">
                <a:moveTo>
                  <a:pt x="0" y="0"/>
                </a:moveTo>
                <a:lnTo>
                  <a:pt x="552776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pic>
        <p:nvPicPr>
          <p:cNvPr id="12" name="Image 0" descr="/uploadFile/130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3" y="1018396"/>
            <a:ext cx="2175370" cy="2571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384550" y="1518285"/>
            <a:ext cx="51530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/>
              <a:t>All economies are changing and they all have to answer three fundamental economic questions:</a:t>
            </a:r>
            <a:endParaRPr lang="en-US" altLang="en-US" b="1"/>
          </a:p>
          <a:p>
            <a:endParaRPr lang="en-US" altLang="en-US" b="1" i="1"/>
          </a:p>
          <a:p>
            <a:r>
              <a:rPr lang="en-US" altLang="en-US" i="1"/>
              <a:t>• What to produce?</a:t>
            </a:r>
            <a:endParaRPr lang="en-US" altLang="en-US" i="1"/>
          </a:p>
          <a:p>
            <a:r>
              <a:rPr lang="en-US" altLang="en-US" i="1"/>
              <a:t>• How to produce it?</a:t>
            </a:r>
            <a:endParaRPr lang="en-US" altLang="en-US" i="1"/>
          </a:p>
          <a:p>
            <a:r>
              <a:rPr lang="en-US" altLang="en-US" i="1"/>
              <a:t>• Who is to receive the products produced?</a:t>
            </a:r>
            <a:endParaRPr lang="en-US" alt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8489" y="227832"/>
            <a:ext cx="5533584" cy="921099"/>
          </a:xfrm>
          <a:custGeom>
            <a:avLst/>
            <a:gdLst/>
            <a:ahLst/>
            <a:cxnLst/>
            <a:rect l="l" t="t" r="r" b="b"/>
            <a:pathLst>
              <a:path w="5533584" h="921099">
                <a:moveTo>
                  <a:pt x="0" y="0"/>
                </a:moveTo>
                <a:lnTo>
                  <a:pt x="5533584" y="0"/>
                </a:lnTo>
                <a:lnTo>
                  <a:pt x="5533584" y="921099"/>
                </a:lnTo>
                <a:lnTo>
                  <a:pt x="0" y="921099"/>
                </a:lnTo>
                <a:close/>
              </a:path>
            </a:pathLst>
          </a:custGeom>
          <a:solidFill>
            <a:srgbClr val="F86E50"/>
          </a:solidFill>
        </p:spPr>
        <p:txBody>
          <a:bodyPr/>
          <a:p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  <a:sym typeface="+mn-ea"/>
              </a:rPr>
              <a:t>The role of markets in allocating resources</a:t>
            </a:r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Shape 2"/>
          <p:cNvSpPr/>
          <p:nvPr/>
        </p:nvSpPr>
        <p:spPr>
          <a:xfrm>
            <a:off x="3152598" y="1310531"/>
            <a:ext cx="5546606" cy="0"/>
          </a:xfrm>
          <a:custGeom>
            <a:avLst/>
            <a:gdLst/>
            <a:ahLst/>
            <a:cxnLst/>
            <a:rect l="l" t="t" r="r" b="b"/>
            <a:pathLst>
              <a:path w="5546606">
                <a:moveTo>
                  <a:pt x="0" y="0"/>
                </a:moveTo>
                <a:lnTo>
                  <a:pt x="554660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3166745" y="1310640"/>
            <a:ext cx="5538470" cy="3371850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/>
          </a:p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166772" y="1309353"/>
            <a:ext cx="0" cy="3393412"/>
          </a:xfrm>
          <a:custGeom>
            <a:avLst/>
            <a:gdLst/>
            <a:ahLst/>
            <a:cxnLst/>
            <a:rect l="l" t="t" r="r" b="b"/>
            <a:pathLst>
              <a:path h="3393412">
                <a:moveTo>
                  <a:pt x="0" y="0"/>
                </a:moveTo>
                <a:lnTo>
                  <a:pt x="0" y="339341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693785" y="1306746"/>
            <a:ext cx="0" cy="3399692"/>
          </a:xfrm>
          <a:custGeom>
            <a:avLst/>
            <a:gdLst/>
            <a:ahLst/>
            <a:cxnLst/>
            <a:rect l="l" t="t" r="r" b="b"/>
            <a:pathLst>
              <a:path h="3399692">
                <a:moveTo>
                  <a:pt x="0" y="0"/>
                </a:moveTo>
                <a:lnTo>
                  <a:pt x="0" y="339969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>
            <a:off x="3160201" y="4698026"/>
            <a:ext cx="5527766" cy="0"/>
          </a:xfrm>
          <a:custGeom>
            <a:avLst/>
            <a:gdLst/>
            <a:ahLst/>
            <a:cxnLst/>
            <a:rect l="l" t="t" r="r" b="b"/>
            <a:pathLst>
              <a:path w="5527766">
                <a:moveTo>
                  <a:pt x="0" y="0"/>
                </a:moveTo>
                <a:lnTo>
                  <a:pt x="552776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pic>
        <p:nvPicPr>
          <p:cNvPr id="12" name="Image 0" descr="/uploadFile/130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3" y="1018396"/>
            <a:ext cx="2175370" cy="2571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178175" y="1310640"/>
            <a:ext cx="515302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 i="1"/>
              <a:t>Economic system </a:t>
            </a:r>
            <a:r>
              <a:rPr lang="en-US" altLang="en-US" i="1"/>
              <a:t>- the institutions, organisations and</a:t>
            </a:r>
            <a:endParaRPr lang="en-US" altLang="en-US" i="1"/>
          </a:p>
          <a:p>
            <a:r>
              <a:rPr lang="en-US" altLang="en-US" i="1"/>
              <a:t>mechanisms that influence economic behaviour and</a:t>
            </a:r>
            <a:endParaRPr lang="en-US" altLang="en-US" i="1"/>
          </a:p>
          <a:p>
            <a:r>
              <a:rPr lang="en-US" altLang="en-US" i="1"/>
              <a:t>determine how resources are allocated.</a:t>
            </a:r>
            <a:endParaRPr lang="en-US" altLang="en-US" i="1"/>
          </a:p>
          <a:p>
            <a:endParaRPr lang="en-US" altLang="en-US" i="1"/>
          </a:p>
          <a:p>
            <a:r>
              <a:rPr lang="en-US" altLang="en-US" b="1" i="1"/>
              <a:t>Planned economic system</a:t>
            </a:r>
            <a:r>
              <a:rPr lang="en-US" altLang="en-US" i="1"/>
              <a:t> - an economic system where the government makes the crucial decisions,</a:t>
            </a:r>
            <a:endParaRPr lang="en-US" altLang="en-US" i="1"/>
          </a:p>
          <a:p>
            <a:r>
              <a:rPr lang="en-US" altLang="en-US" i="1"/>
              <a:t>land and capital are state-owned and resources</a:t>
            </a:r>
            <a:endParaRPr lang="en-US" altLang="en-US" i="1"/>
          </a:p>
          <a:p>
            <a:r>
              <a:rPr lang="en-US" altLang="en-US" i="1"/>
              <a:t>are allocated by directives.</a:t>
            </a:r>
            <a:endParaRPr lang="en-US" altLang="en-US" i="1"/>
          </a:p>
          <a:p>
            <a:endParaRPr lang="en-US" altLang="en-US" i="1"/>
          </a:p>
          <a:p>
            <a:r>
              <a:rPr lang="en-US" altLang="en-US" b="1" i="1"/>
              <a:t>Directives</a:t>
            </a:r>
            <a:r>
              <a:rPr lang="en-US" altLang="en-US" i="1"/>
              <a:t> - state instructions given to state-owned</a:t>
            </a:r>
            <a:endParaRPr lang="en-US" altLang="en-US" i="1"/>
          </a:p>
          <a:p>
            <a:r>
              <a:rPr lang="en-US" altLang="en-US" i="1"/>
              <a:t>enterprises.</a:t>
            </a:r>
            <a:endParaRPr lang="en-US" altLang="en-US" i="1"/>
          </a:p>
          <a:p>
            <a:endParaRPr lang="en-US" altLang="en-US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8489" y="227832"/>
            <a:ext cx="5533584" cy="921099"/>
          </a:xfrm>
          <a:custGeom>
            <a:avLst/>
            <a:gdLst/>
            <a:ahLst/>
            <a:cxnLst/>
            <a:rect l="l" t="t" r="r" b="b"/>
            <a:pathLst>
              <a:path w="5533584" h="921099">
                <a:moveTo>
                  <a:pt x="0" y="0"/>
                </a:moveTo>
                <a:lnTo>
                  <a:pt x="5533584" y="0"/>
                </a:lnTo>
                <a:lnTo>
                  <a:pt x="5533584" y="921099"/>
                </a:lnTo>
                <a:lnTo>
                  <a:pt x="0" y="921099"/>
                </a:lnTo>
                <a:close/>
              </a:path>
            </a:pathLst>
          </a:custGeom>
          <a:solidFill>
            <a:srgbClr val="F86E50"/>
          </a:solidFill>
        </p:spPr>
        <p:txBody>
          <a:bodyPr/>
          <a:p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  <a:sym typeface="+mn-ea"/>
              </a:rPr>
              <a:t>The role of markets in allocating resources</a:t>
            </a:r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Shape 2"/>
          <p:cNvSpPr/>
          <p:nvPr/>
        </p:nvSpPr>
        <p:spPr>
          <a:xfrm>
            <a:off x="3152598" y="1310531"/>
            <a:ext cx="5546606" cy="0"/>
          </a:xfrm>
          <a:custGeom>
            <a:avLst/>
            <a:gdLst/>
            <a:ahLst/>
            <a:cxnLst/>
            <a:rect l="l" t="t" r="r" b="b"/>
            <a:pathLst>
              <a:path w="5546606">
                <a:moveTo>
                  <a:pt x="0" y="0"/>
                </a:moveTo>
                <a:lnTo>
                  <a:pt x="554660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3166745" y="1310640"/>
            <a:ext cx="5538470" cy="3371850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/>
          </a:p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166772" y="1309353"/>
            <a:ext cx="0" cy="3393412"/>
          </a:xfrm>
          <a:custGeom>
            <a:avLst/>
            <a:gdLst/>
            <a:ahLst/>
            <a:cxnLst/>
            <a:rect l="l" t="t" r="r" b="b"/>
            <a:pathLst>
              <a:path h="3393412">
                <a:moveTo>
                  <a:pt x="0" y="0"/>
                </a:moveTo>
                <a:lnTo>
                  <a:pt x="0" y="339341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693785" y="1306746"/>
            <a:ext cx="0" cy="3399692"/>
          </a:xfrm>
          <a:custGeom>
            <a:avLst/>
            <a:gdLst/>
            <a:ahLst/>
            <a:cxnLst/>
            <a:rect l="l" t="t" r="r" b="b"/>
            <a:pathLst>
              <a:path h="3399692">
                <a:moveTo>
                  <a:pt x="0" y="0"/>
                </a:moveTo>
                <a:lnTo>
                  <a:pt x="0" y="339969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>
            <a:off x="3160201" y="4698026"/>
            <a:ext cx="5527766" cy="0"/>
          </a:xfrm>
          <a:custGeom>
            <a:avLst/>
            <a:gdLst/>
            <a:ahLst/>
            <a:cxnLst/>
            <a:rect l="l" t="t" r="r" b="b"/>
            <a:pathLst>
              <a:path w="5527766">
                <a:moveTo>
                  <a:pt x="0" y="0"/>
                </a:moveTo>
                <a:lnTo>
                  <a:pt x="552776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pic>
        <p:nvPicPr>
          <p:cNvPr id="12" name="Image 0" descr="/uploadFile/130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3" y="1018396"/>
            <a:ext cx="2175370" cy="2571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178175" y="1310640"/>
            <a:ext cx="5507990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 i="1">
                <a:sym typeface="+mn-ea"/>
              </a:rPr>
              <a:t>Mixed economic system </a:t>
            </a:r>
            <a:r>
              <a:rPr lang="en-US" altLang="en-US" i="1">
                <a:sym typeface="+mn-ea"/>
              </a:rPr>
              <a:t>- an economy in which both the private and public sectors play an important role.</a:t>
            </a:r>
            <a:endParaRPr lang="en-US" altLang="en-US" i="1"/>
          </a:p>
          <a:p>
            <a:endParaRPr lang="en-US" altLang="en-US" i="1">
              <a:sym typeface="+mn-ea"/>
            </a:endParaRPr>
          </a:p>
          <a:p>
            <a:r>
              <a:rPr lang="en-US" altLang="en-US" b="1" i="1">
                <a:sym typeface="+mn-ea"/>
              </a:rPr>
              <a:t>Market economic system</a:t>
            </a:r>
            <a:r>
              <a:rPr lang="en-US" altLang="en-US" i="1">
                <a:sym typeface="+mn-ea"/>
              </a:rPr>
              <a:t> - an economic system where consumers determine what is produced, resources are allocated by the price mechanism and land and capital are privately owned.</a:t>
            </a:r>
            <a:endParaRPr lang="en-US" altLang="en-US" i="1">
              <a:sym typeface="+mn-ea"/>
            </a:endParaRPr>
          </a:p>
          <a:p>
            <a:endParaRPr lang="en-US" altLang="en-US" i="1"/>
          </a:p>
          <a:p>
            <a:r>
              <a:rPr lang="en-US" altLang="en-US" b="1" i="1">
                <a:sym typeface="+mn-ea"/>
              </a:rPr>
              <a:t>Price mechanism</a:t>
            </a:r>
            <a:r>
              <a:rPr lang="en-US" altLang="en-US" i="1">
                <a:sym typeface="+mn-ea"/>
              </a:rPr>
              <a:t> - the way the decisions made by households and firms interact to decide the allocation</a:t>
            </a:r>
            <a:endParaRPr lang="en-US" altLang="en-US" i="1"/>
          </a:p>
          <a:p>
            <a:r>
              <a:rPr lang="en-US" altLang="en-US" i="1">
                <a:sym typeface="+mn-ea"/>
              </a:rPr>
              <a:t>of resources.</a:t>
            </a:r>
            <a:endParaRPr lang="en-US" altLang="en-US" i="1">
              <a:sym typeface="+mn-ea"/>
            </a:endParaRPr>
          </a:p>
          <a:p>
            <a:endParaRPr lang="en-US" altLang="en-US" i="1"/>
          </a:p>
          <a:p>
            <a:endParaRPr lang="en-US" altLang="en-US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8489" y="227832"/>
            <a:ext cx="5533584" cy="921099"/>
          </a:xfrm>
          <a:custGeom>
            <a:avLst/>
            <a:gdLst/>
            <a:ahLst/>
            <a:cxnLst/>
            <a:rect l="l" t="t" r="r" b="b"/>
            <a:pathLst>
              <a:path w="5533584" h="921099">
                <a:moveTo>
                  <a:pt x="0" y="0"/>
                </a:moveTo>
                <a:lnTo>
                  <a:pt x="5533584" y="0"/>
                </a:lnTo>
                <a:lnTo>
                  <a:pt x="5533584" y="921099"/>
                </a:lnTo>
                <a:lnTo>
                  <a:pt x="0" y="921099"/>
                </a:lnTo>
                <a:close/>
              </a:path>
            </a:pathLst>
          </a:custGeom>
          <a:solidFill>
            <a:srgbClr val="F86E50"/>
          </a:solidFill>
        </p:spPr>
        <p:txBody>
          <a:bodyPr/>
          <a:p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  <a:sym typeface="+mn-ea"/>
              </a:rPr>
              <a:t>The role of markets in allocating resources</a:t>
            </a:r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Shape 2"/>
          <p:cNvSpPr/>
          <p:nvPr/>
        </p:nvSpPr>
        <p:spPr>
          <a:xfrm>
            <a:off x="3152598" y="1310531"/>
            <a:ext cx="5546606" cy="0"/>
          </a:xfrm>
          <a:custGeom>
            <a:avLst/>
            <a:gdLst/>
            <a:ahLst/>
            <a:cxnLst/>
            <a:rect l="l" t="t" r="r" b="b"/>
            <a:pathLst>
              <a:path w="5546606">
                <a:moveTo>
                  <a:pt x="0" y="0"/>
                </a:moveTo>
                <a:lnTo>
                  <a:pt x="554660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3166745" y="1310640"/>
            <a:ext cx="5538470" cy="3371850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/>
          </a:p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166772" y="1309353"/>
            <a:ext cx="0" cy="3393412"/>
          </a:xfrm>
          <a:custGeom>
            <a:avLst/>
            <a:gdLst/>
            <a:ahLst/>
            <a:cxnLst/>
            <a:rect l="l" t="t" r="r" b="b"/>
            <a:pathLst>
              <a:path h="3393412">
                <a:moveTo>
                  <a:pt x="0" y="0"/>
                </a:moveTo>
                <a:lnTo>
                  <a:pt x="0" y="339341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693785" y="1306746"/>
            <a:ext cx="0" cy="3399692"/>
          </a:xfrm>
          <a:custGeom>
            <a:avLst/>
            <a:gdLst/>
            <a:ahLst/>
            <a:cxnLst/>
            <a:rect l="l" t="t" r="r" b="b"/>
            <a:pathLst>
              <a:path h="3399692">
                <a:moveTo>
                  <a:pt x="0" y="0"/>
                </a:moveTo>
                <a:lnTo>
                  <a:pt x="0" y="339969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>
            <a:off x="3160201" y="4698026"/>
            <a:ext cx="5527766" cy="0"/>
          </a:xfrm>
          <a:custGeom>
            <a:avLst/>
            <a:gdLst/>
            <a:ahLst/>
            <a:cxnLst/>
            <a:rect l="l" t="t" r="r" b="b"/>
            <a:pathLst>
              <a:path w="5527766">
                <a:moveTo>
                  <a:pt x="0" y="0"/>
                </a:moveTo>
                <a:lnTo>
                  <a:pt x="552776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pic>
        <p:nvPicPr>
          <p:cNvPr id="12" name="Image 0" descr="/uploadFile/130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3" y="1018396"/>
            <a:ext cx="2175370" cy="2571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178175" y="1310640"/>
            <a:ext cx="550799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 i="1">
                <a:sym typeface="+mn-ea"/>
              </a:rPr>
              <a:t>Capital-intensive -</a:t>
            </a:r>
            <a:r>
              <a:rPr lang="en-US" altLang="en-US" i="1">
                <a:sym typeface="+mn-ea"/>
              </a:rPr>
              <a:t> the use of a high proportion of capital</a:t>
            </a:r>
            <a:endParaRPr lang="en-US" altLang="en-US" i="1"/>
          </a:p>
          <a:p>
            <a:r>
              <a:rPr lang="en-US" altLang="en-US" i="1">
                <a:sym typeface="+mn-ea"/>
              </a:rPr>
              <a:t>relative to labour.</a:t>
            </a:r>
            <a:endParaRPr lang="en-US" altLang="en-US" i="1">
              <a:sym typeface="+mn-ea"/>
            </a:endParaRPr>
          </a:p>
          <a:p>
            <a:endParaRPr lang="en-US" altLang="en-US" i="1"/>
          </a:p>
          <a:p>
            <a:r>
              <a:rPr lang="en-US" altLang="en-US" b="1" i="1">
                <a:sym typeface="+mn-ea"/>
              </a:rPr>
              <a:t>Labour-intensive -</a:t>
            </a:r>
            <a:r>
              <a:rPr lang="en-US" altLang="en-US" i="1">
                <a:sym typeface="+mn-ea"/>
              </a:rPr>
              <a:t> the use of a high proportion of labour</a:t>
            </a:r>
            <a:endParaRPr lang="en-US" altLang="en-US" i="1"/>
          </a:p>
          <a:p>
            <a:r>
              <a:rPr lang="en-US" altLang="en-US" i="1">
                <a:sym typeface="+mn-ea"/>
              </a:rPr>
              <a:t>relative to capital.</a:t>
            </a:r>
            <a:endParaRPr lang="en-US" altLang="en-US" i="1"/>
          </a:p>
          <a:p>
            <a:endParaRPr lang="en-US" altLang="en-US" i="1"/>
          </a:p>
          <a:p>
            <a:endParaRPr lang="en-US" altLang="en-US" i="1"/>
          </a:p>
          <a:p>
            <a:endParaRPr lang="en-US" altLang="en-US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8489" y="227832"/>
            <a:ext cx="5533584" cy="921099"/>
          </a:xfrm>
          <a:custGeom>
            <a:avLst/>
            <a:gdLst/>
            <a:ahLst/>
            <a:cxnLst/>
            <a:rect l="l" t="t" r="r" b="b"/>
            <a:pathLst>
              <a:path w="5533584" h="921099">
                <a:moveTo>
                  <a:pt x="0" y="0"/>
                </a:moveTo>
                <a:lnTo>
                  <a:pt x="5533584" y="0"/>
                </a:lnTo>
                <a:lnTo>
                  <a:pt x="5533584" y="921099"/>
                </a:lnTo>
                <a:lnTo>
                  <a:pt x="0" y="921099"/>
                </a:lnTo>
                <a:close/>
              </a:path>
            </a:pathLst>
          </a:custGeom>
          <a:solidFill>
            <a:srgbClr val="F86E50"/>
          </a:solidFill>
        </p:spPr>
        <p:txBody>
          <a:bodyPr/>
          <a:p>
            <a:endParaRPr lang="en-US" altLang="en-US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The role of the price mechanism</a:t>
            </a:r>
            <a:endParaRPr lang="en-US" altLang="en-US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3152598" y="1310531"/>
            <a:ext cx="5546606" cy="0"/>
          </a:xfrm>
          <a:custGeom>
            <a:avLst/>
            <a:gdLst/>
            <a:ahLst/>
            <a:cxnLst/>
            <a:rect l="l" t="t" r="r" b="b"/>
            <a:pathLst>
              <a:path w="5546606">
                <a:moveTo>
                  <a:pt x="0" y="0"/>
                </a:moveTo>
                <a:lnTo>
                  <a:pt x="554660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3166745" y="1310640"/>
            <a:ext cx="5538470" cy="3371850"/>
          </a:xfrm>
          <a:prstGeom prst="rect">
            <a:avLst/>
          </a:prstGeom>
          <a:noFill/>
        </p:spPr>
        <p:txBody>
          <a:bodyPr wrap="square" lIns="95250" tIns="95250" rIns="95250" bIns="9525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/>
          </a:p>
          <a:p>
            <a:pPr algn="just">
              <a:lnSpc>
                <a:spcPct val="100000"/>
              </a:lnSpc>
              <a:spcBef>
                <a:spcPts val="375"/>
              </a:spcBef>
            </a:pPr>
            <a:endParaRPr lang="en-US" altLang="en-US" sz="1400" b="1" i="1" dirty="0">
              <a:solidFill>
                <a:srgbClr val="FF0000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3166772" y="1309353"/>
            <a:ext cx="0" cy="3393412"/>
          </a:xfrm>
          <a:custGeom>
            <a:avLst/>
            <a:gdLst/>
            <a:ahLst/>
            <a:cxnLst/>
            <a:rect l="l" t="t" r="r" b="b"/>
            <a:pathLst>
              <a:path h="3393412">
                <a:moveTo>
                  <a:pt x="0" y="0"/>
                </a:moveTo>
                <a:lnTo>
                  <a:pt x="0" y="339341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693785" y="1306746"/>
            <a:ext cx="0" cy="3399692"/>
          </a:xfrm>
          <a:custGeom>
            <a:avLst/>
            <a:gdLst/>
            <a:ahLst/>
            <a:cxnLst/>
            <a:rect l="l" t="t" r="r" b="b"/>
            <a:pathLst>
              <a:path h="3399692">
                <a:moveTo>
                  <a:pt x="0" y="0"/>
                </a:moveTo>
                <a:lnTo>
                  <a:pt x="0" y="3399692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>
            <a:off x="3160201" y="4698026"/>
            <a:ext cx="5527766" cy="0"/>
          </a:xfrm>
          <a:custGeom>
            <a:avLst/>
            <a:gdLst/>
            <a:ahLst/>
            <a:cxnLst/>
            <a:rect l="l" t="t" r="r" b="b"/>
            <a:pathLst>
              <a:path w="5527766">
                <a:moveTo>
                  <a:pt x="0" y="0"/>
                </a:moveTo>
                <a:lnTo>
                  <a:pt x="5527766" y="0"/>
                </a:lnTo>
              </a:path>
            </a:pathLst>
          </a:custGeom>
          <a:noFill/>
          <a:ln w="19050">
            <a:solidFill>
              <a:srgbClr val="F86E50"/>
            </a:solidFill>
            <a:prstDash val="solid"/>
            <a:headEnd type="none"/>
            <a:tailEnd type="none"/>
          </a:ln>
        </p:spPr>
      </p:sp>
      <p:pic>
        <p:nvPicPr>
          <p:cNvPr id="12" name="Image 0" descr="/uploadFile/130_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13" y="1018396"/>
            <a:ext cx="2175370" cy="257175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3178175" y="1310640"/>
            <a:ext cx="5507990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b="1" i="1"/>
              <a:t>Demand </a:t>
            </a:r>
            <a:r>
              <a:rPr lang="en-US" altLang="en-US" i="1"/>
              <a:t>- the willingness and ability to buy a product.</a:t>
            </a:r>
            <a:endParaRPr lang="en-US" altLang="en-US" i="1"/>
          </a:p>
          <a:p>
            <a:endParaRPr lang="en-US" altLang="en-US" i="1"/>
          </a:p>
          <a:p>
            <a:r>
              <a:rPr lang="en-US" altLang="en-US" b="1" i="1"/>
              <a:t>Supply</a:t>
            </a:r>
            <a:r>
              <a:rPr lang="en-US" altLang="en-US" i="1"/>
              <a:t> - the willingness and ability to sell a product.</a:t>
            </a:r>
            <a:endParaRPr lang="en-US" altLang="en-US" i="1"/>
          </a:p>
          <a:p>
            <a:endParaRPr lang="en-US" altLang="en-US" i="1"/>
          </a:p>
          <a:p>
            <a:r>
              <a:rPr lang="en-US" altLang="en-US" b="1" i="1"/>
              <a:t>Market equilibrium</a:t>
            </a:r>
            <a:r>
              <a:rPr lang="en-US" altLang="en-US" i="1"/>
              <a:t> - a situation where demand and supply are equal at the current price.</a:t>
            </a:r>
            <a:endParaRPr lang="en-US" altLang="en-US" i="1"/>
          </a:p>
          <a:p>
            <a:endParaRPr lang="en-US" altLang="en-US" i="1"/>
          </a:p>
          <a:p>
            <a:r>
              <a:rPr lang="en-US" altLang="en-US" b="1" i="1"/>
              <a:t>Market disequilibrium</a:t>
            </a:r>
            <a:r>
              <a:rPr lang="en-US" altLang="en-US" i="1"/>
              <a:t> - a situation where demand and supply are not equal at the current price.</a:t>
            </a:r>
            <a:endParaRPr lang="en-US" altLang="en-US" i="1"/>
          </a:p>
          <a:p>
            <a:endParaRPr lang="en-US" altLang="en-US" i="1"/>
          </a:p>
          <a:p>
            <a:endParaRPr lang="en-US" altLang="en-US" i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90" y="1313180"/>
            <a:ext cx="8382635" cy="22637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9143365" cy="2552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mb/>
      </p:transition>
    </mc:Choice>
    <mc:Fallback>
      <p:transition spd="slow">
        <p:comb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1664</Words>
  <Application>WPS Presentation</Application>
  <PresentationFormat>On-screen Show (16:9)</PresentationFormat>
  <Paragraphs>72</Paragraphs>
  <Slides>14</Slides>
  <Notes>22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Arial</vt:lpstr>
      <vt:lpstr>Arial</vt:lpstr>
      <vt:lpstr>Wingdings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tarlan.rasulov</cp:lastModifiedBy>
  <cp:revision>73</cp:revision>
  <dcterms:created xsi:type="dcterms:W3CDTF">2025-02-16T08:54:00Z</dcterms:created>
  <dcterms:modified xsi:type="dcterms:W3CDTF">2025-03-13T16:24:04Z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8E52976C6D1F4F20AA3D31100F4A92A8_13</vt:lpwstr>
  </property>
  <property fmtid="{D5CDD505-2E9C-101B-9397-08002B2CF9AE}" pid="3" name="KSOProductBuildVer">
    <vt:lpwstr>1033-12.2.0.20326</vt:lpwstr>
  </property>
</Properties>
</file>