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notesMasterIdLst>
    <p:notesMasterId r:id="rId20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PTIST_MASTER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jpg"/><Relationship Id="rId2" Type="http://schemas.openxmlformats.org/officeDocument/2006/relationships/image" Target="../media/image-13-2.gif"/><Relationship Id="rId3" Type="http://schemas.openxmlformats.org/officeDocument/2006/relationships/image" Target="../media/image-13-3.gif"/><Relationship Id="rId4" Type="http://schemas.openxmlformats.org/officeDocument/2006/relationships/image" Target="../media/image-13-4.gif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gif"/><Relationship Id="rId3" Type="http://schemas.openxmlformats.org/officeDocument/2006/relationships/image" Target="../media/image-16-2.gif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gif"/><Relationship Id="rId3" Type="http://schemas.openxmlformats.org/officeDocument/2006/relationships/image" Target="../media/image-17-2.gif"/><Relationship Id="rId4" Type="http://schemas.openxmlformats.org/officeDocument/2006/relationships/image" Target="../media/image-17-2.gif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gif"/><Relationship Id="rId3" Type="http://schemas.openxmlformats.org/officeDocument/2006/relationships/image" Target="../media/image-3-2.gif"/><Relationship Id="rId4" Type="http://schemas.openxmlformats.org/officeDocument/2006/relationships/image" Target="../media/image-3-2.gif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gif"/><Relationship Id="rId3" Type="http://schemas.openxmlformats.org/officeDocument/2006/relationships/image" Target="../media/image-4-2.gif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jpg"/><Relationship Id="rId2" Type="http://schemas.openxmlformats.org/officeDocument/2006/relationships/image" Target="../media/image-5-2.gif"/><Relationship Id="rId3" Type="http://schemas.openxmlformats.org/officeDocument/2006/relationships/image" Target="../media/image-5-3.gif"/><Relationship Id="rId4" Type="http://schemas.openxmlformats.org/officeDocument/2006/relationships/image" Target="../media/image-5-4.gif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gif"/><Relationship Id="rId3" Type="http://schemas.openxmlformats.org/officeDocument/2006/relationships/image" Target="../media/image-8-2.gif"/><Relationship Id="rId4" Type="http://schemas.openxmlformats.org/officeDocument/2006/relationships/image" Target="../media/image-8-2.gif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gif"/><Relationship Id="rId3" Type="http://schemas.openxmlformats.org/officeDocument/2006/relationships/image" Target="../media/image-9-2.gif"/><Relationship Id="rId4" Type="http://schemas.openxmlformats.org/officeDocument/2006/relationships/image" Target="../media/image-9-2.gif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ploadFile/128_1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0" y="856288"/>
            <a:ext cx="4287212" cy="4287212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4572000" cy="5143500"/>
          </a:xfrm>
          <a:custGeom>
            <a:avLst/>
            <a:gdLst/>
            <a:ahLst/>
            <a:cxnLst/>
            <a:rect l="l" t="t" r="r" b="b"/>
            <a:pathLst>
              <a:path w="4572000" h="5143500">
                <a:moveTo>
                  <a:pt x="3429000" y="0"/>
                </a:moveTo>
                <a:cubicBezTo>
                  <a:pt x="4059839" y="0"/>
                  <a:pt x="4572000" y="1152363"/>
                  <a:pt x="4572000" y="2571750"/>
                </a:cubicBezTo>
                <a:cubicBezTo>
                  <a:pt x="4572000" y="3991137"/>
                  <a:pt x="4059839" y="5143500"/>
                  <a:pt x="3429000" y="5143500"/>
                </a:cubicBezTo>
                <a:lnTo>
                  <a:pt x="0" y="5143500"/>
                </a:lnTo>
                <a:lnTo>
                  <a:pt x="0" y="0"/>
                </a:lnTo>
                <a:lnTo>
                  <a:pt x="3429000" y="0"/>
                </a:lnTo>
                <a:close/>
              </a:path>
            </a:pathLst>
          </a:custGeom>
          <a:solidFill>
            <a:srgbClr val="734EB8"/>
          </a:solidFill>
          <a:ln/>
        </p:spPr>
      </p:sp>
      <p:sp>
        <p:nvSpPr>
          <p:cNvPr id="4" name="Shape 1"/>
          <p:cNvSpPr/>
          <p:nvPr/>
        </p:nvSpPr>
        <p:spPr>
          <a:xfrm rot="5400000">
            <a:off x="7652712" y="-125076"/>
            <a:ext cx="1366212" cy="1616364"/>
          </a:xfrm>
          <a:custGeom>
            <a:avLst/>
            <a:gdLst/>
            <a:ahLst/>
            <a:cxnLst/>
            <a:rect l="l" t="t" r="r" b="b"/>
            <a:pathLst>
              <a:path w="1366212" h="1616364">
                <a:moveTo>
                  <a:pt x="0" y="0"/>
                </a:moveTo>
                <a:lnTo>
                  <a:pt x="1366212" y="0"/>
                </a:lnTo>
                <a:quadBezTo>
                  <a:pt x="1366212" y="1616364"/>
                  <a:pt x="0" y="1616364"/>
                </a:quadBezTo>
                <a:lnTo>
                  <a:pt x="0" y="0"/>
                </a:lnTo>
                <a:close/>
              </a:path>
            </a:pathLst>
          </a:custGeom>
          <a:solidFill>
            <a:srgbClr val="FFC547"/>
          </a:solidFill>
          <a:ln/>
        </p:spPr>
      </p:sp>
      <p:sp>
        <p:nvSpPr>
          <p:cNvPr id="5" name="Shape 2"/>
          <p:cNvSpPr/>
          <p:nvPr/>
        </p:nvSpPr>
        <p:spPr>
          <a:xfrm>
            <a:off x="136621" y="903071"/>
            <a:ext cx="731520" cy="731520"/>
          </a:xfrm>
          <a:custGeom>
            <a:avLst/>
            <a:gdLst/>
            <a:ahLst/>
            <a:cxnLst/>
            <a:rect l="l" t="t" r="r" b="b"/>
            <a:pathLst>
              <a:path w="731520" h="731520">
                <a:moveTo>
                  <a:pt x="365760" y="0"/>
                </a:moveTo>
                <a:cubicBezTo>
                  <a:pt x="567628" y="0"/>
                  <a:pt x="731520" y="163892"/>
                  <a:pt x="731520" y="365760"/>
                </a:cubicBezTo>
                <a:cubicBezTo>
                  <a:pt x="731520" y="567628"/>
                  <a:pt x="567628" y="731520"/>
                  <a:pt x="365760" y="731520"/>
                </a:cubicBezTo>
                <a:cubicBezTo>
                  <a:pt x="163892" y="731520"/>
                  <a:pt x="0" y="567628"/>
                  <a:pt x="0" y="365760"/>
                </a:cubicBezTo>
                <a:cubicBezTo>
                  <a:pt x="0" y="163892"/>
                  <a:pt x="163892" y="0"/>
                  <a:pt x="365760" y="0"/>
                </a:cubicBezTo>
                <a:close/>
              </a:path>
            </a:pathLst>
          </a:custGeom>
          <a:solidFill>
            <a:srgbClr val="FFC547"/>
          </a:solidFill>
          <a:ln/>
        </p:spPr>
      </p:sp>
      <p:sp>
        <p:nvSpPr>
          <p:cNvPr id="6" name="Shape 3"/>
          <p:cNvSpPr/>
          <p:nvPr/>
        </p:nvSpPr>
        <p:spPr>
          <a:xfrm>
            <a:off x="0" y="4186123"/>
            <a:ext cx="2743200" cy="457200"/>
          </a:xfrm>
          <a:custGeom>
            <a:avLst/>
            <a:gdLst/>
            <a:ahLst/>
            <a:cxnLst/>
            <a:rect l="l" t="t" r="r" b="b"/>
            <a:pathLst>
              <a:path w="2743200" h="457200">
                <a:moveTo>
                  <a:pt x="0" y="0"/>
                </a:moveTo>
                <a:lnTo>
                  <a:pt x="2743200" y="0"/>
                </a:lnTo>
                <a:lnTo>
                  <a:pt x="2743200" y="457200"/>
                </a:lnTo>
                <a:lnTo>
                  <a:pt x="0" y="457200"/>
                </a:lnTo>
                <a:close/>
              </a:path>
            </a:pathLst>
          </a:custGeom>
          <a:solidFill>
            <a:srgbClr val="FFC547"/>
          </a:solidFill>
          <a:ln/>
        </p:spPr>
      </p:sp>
      <p:sp>
        <p:nvSpPr>
          <p:cNvPr id="7" name="Text 4"/>
          <p:cNvSpPr/>
          <p:nvPr/>
        </p:nvSpPr>
        <p:spPr>
          <a:xfrm>
            <a:off x="502381" y="1895248"/>
            <a:ext cx="4069619" cy="621792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96000"/>
              </a:lnSpc>
              <a:spcBef>
                <a:spcPts val="375"/>
              </a:spcBef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Exploring personal growth through self-assessment and reflection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 flipV="1">
            <a:off x="0" y="1943100"/>
            <a:ext cx="3200400" cy="3200400"/>
          </a:xfrm>
          <a:custGeom>
            <a:avLst/>
            <a:gdLst/>
            <a:ahLst/>
            <a:cxnLst/>
            <a:rect l="l" t="t" r="r" b="b"/>
            <a:pathLst>
              <a:path w="3200400" h="3200400">
                <a:moveTo>
                  <a:pt x="0" y="0"/>
                </a:moveTo>
                <a:lnTo>
                  <a:pt x="3200400" y="0"/>
                </a:lnTo>
                <a:quadBezTo>
                  <a:pt x="3200400" y="3200400"/>
                  <a:pt x="0" y="3200400"/>
                </a:quadBezTo>
                <a:lnTo>
                  <a:pt x="0" y="0"/>
                </a:lnTo>
                <a:close/>
              </a:path>
            </a:pathLst>
          </a:custGeom>
          <a:solidFill>
            <a:srgbClr val="734EB8"/>
          </a:solidFill>
          <a:ln/>
        </p:spPr>
      </p:sp>
      <p:sp>
        <p:nvSpPr>
          <p:cNvPr id="3" name="Text 1"/>
          <p:cNvSpPr/>
          <p:nvPr/>
        </p:nvSpPr>
        <p:spPr>
          <a:xfrm>
            <a:off x="2333187" y="1828800"/>
            <a:ext cx="4477625" cy="694944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Strategies for effective self-assessment and reflection</a:t>
            </a:r>
            <a:endParaRPr lang="en-US" sz="1500" dirty="0"/>
          </a:p>
        </p:txBody>
      </p:sp>
      <p:sp>
        <p:nvSpPr>
          <p:cNvPr id="4" name="Shape 2"/>
          <p:cNvSpPr/>
          <p:nvPr/>
        </p:nvSpPr>
        <p:spPr>
          <a:xfrm rot="5400000">
            <a:off x="7772400" y="0"/>
            <a:ext cx="1371600" cy="1371600"/>
          </a:xfrm>
          <a:custGeom>
            <a:avLst/>
            <a:gdLst/>
            <a:ahLst/>
            <a:cxnLst/>
            <a:rect l="l" t="t" r="r" b="b"/>
            <a:pathLst>
              <a:path w="1371600" h="1371600">
                <a:moveTo>
                  <a:pt x="0" y="0"/>
                </a:moveTo>
                <a:lnTo>
                  <a:pt x="1371600" y="0"/>
                </a:lnTo>
                <a:quadBezTo>
                  <a:pt x="1371600" y="1371600"/>
                  <a:pt x="0" y="1371600"/>
                </a:quadBezTo>
                <a:lnTo>
                  <a:pt x="0" y="0"/>
                </a:lnTo>
                <a:close/>
              </a:path>
            </a:pathLst>
          </a:custGeom>
          <a:solidFill>
            <a:srgbClr val="FFC547"/>
          </a:solidFill>
          <a:ln/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182880"/>
            <a:ext cx="8229600" cy="438912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Practical methods for conducting self-assessments</a:t>
            </a:r>
            <a:endParaRPr lang="en-US" sz="1500" dirty="0"/>
          </a:p>
        </p:txBody>
      </p:sp>
      <p:pic>
        <p:nvPicPr>
          <p:cNvPr id="3" name="Image 0" descr="/uploadFile/128_4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29000" y="1429207"/>
            <a:ext cx="2286000" cy="2286000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502920" y="1099923"/>
            <a:ext cx="2926080" cy="1463040"/>
          </a:xfrm>
          <a:custGeom>
            <a:avLst/>
            <a:gdLst/>
            <a:ahLst/>
            <a:cxnLst/>
            <a:rect l="l" t="t" r="r" b="b"/>
            <a:pathLst>
              <a:path w="2926080" h="1463040">
                <a:moveTo>
                  <a:pt x="182880" y="0"/>
                </a:moveTo>
                <a:lnTo>
                  <a:pt x="2926080" y="0"/>
                </a:lnTo>
                <a:lnTo>
                  <a:pt x="2926080" y="1280160"/>
                </a:lnTo>
                <a:quadBezTo>
                  <a:pt x="2926080" y="1463040"/>
                  <a:pt x="2743200" y="1463040"/>
                </a:quadBezTo>
                <a:lnTo>
                  <a:pt x="0" y="1463040"/>
                </a:lnTo>
                <a:lnTo>
                  <a:pt x="0" y="182880"/>
                </a:lnTo>
                <a:quadBezTo>
                  <a:pt x="0" y="0"/>
                  <a:pt x="182880" y="0"/>
                </a:quadBezTo>
                <a:close/>
              </a:path>
            </a:pathLst>
          </a:custGeom>
          <a:solidFill>
            <a:srgbClr val="FFFFFF">
              <a:alpha val="0"/>
            </a:srgbClr>
          </a:solidFill>
          <a:ln w="19050">
            <a:solidFill>
              <a:srgbClr val="00AFEE"/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502920" y="3114961"/>
            <a:ext cx="2926080" cy="1463040"/>
          </a:xfrm>
          <a:custGeom>
            <a:avLst/>
            <a:gdLst/>
            <a:ahLst/>
            <a:cxnLst/>
            <a:rect l="l" t="t" r="r" b="b"/>
            <a:pathLst>
              <a:path w="2926080" h="1463040">
                <a:moveTo>
                  <a:pt x="182880" y="0"/>
                </a:moveTo>
                <a:lnTo>
                  <a:pt x="2926080" y="0"/>
                </a:lnTo>
                <a:lnTo>
                  <a:pt x="2926080" y="1280160"/>
                </a:lnTo>
                <a:quadBezTo>
                  <a:pt x="2926080" y="1463040"/>
                  <a:pt x="2743200" y="1463040"/>
                </a:quadBezTo>
                <a:lnTo>
                  <a:pt x="0" y="1463040"/>
                </a:lnTo>
                <a:lnTo>
                  <a:pt x="0" y="182880"/>
                </a:lnTo>
                <a:quadBezTo>
                  <a:pt x="0" y="0"/>
                  <a:pt x="182880" y="0"/>
                </a:quadBezTo>
                <a:close/>
              </a:path>
            </a:pathLst>
          </a:custGeom>
          <a:solidFill>
            <a:srgbClr val="FFFFFF">
              <a:alpha val="0"/>
            </a:srgbClr>
          </a:solidFill>
          <a:ln w="19050">
            <a:solidFill>
              <a:srgbClr val="FFC547"/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5715000" y="1099923"/>
            <a:ext cx="2926080" cy="1463040"/>
          </a:xfrm>
          <a:custGeom>
            <a:avLst/>
            <a:gdLst/>
            <a:ahLst/>
            <a:cxnLst/>
            <a:rect l="l" t="t" r="r" b="b"/>
            <a:pathLst>
              <a:path w="2926080" h="1463040">
                <a:moveTo>
                  <a:pt x="182880" y="0"/>
                </a:moveTo>
                <a:lnTo>
                  <a:pt x="2926080" y="0"/>
                </a:lnTo>
                <a:lnTo>
                  <a:pt x="2926080" y="1280160"/>
                </a:lnTo>
                <a:quadBezTo>
                  <a:pt x="2926080" y="1463040"/>
                  <a:pt x="2743200" y="1463040"/>
                </a:quadBezTo>
                <a:lnTo>
                  <a:pt x="0" y="1463040"/>
                </a:lnTo>
                <a:lnTo>
                  <a:pt x="0" y="182880"/>
                </a:lnTo>
                <a:quadBezTo>
                  <a:pt x="0" y="0"/>
                  <a:pt x="182880" y="0"/>
                </a:quadBezTo>
                <a:close/>
              </a:path>
            </a:pathLst>
          </a:custGeom>
          <a:solidFill>
            <a:srgbClr val="FFFFFF">
              <a:alpha val="0"/>
            </a:srgbClr>
          </a:solidFill>
          <a:ln w="19050">
            <a:solidFill>
              <a:srgbClr val="F9974C"/>
            </a:solidFill>
            <a:prstDash val="solid"/>
          </a:ln>
        </p:spPr>
      </p:sp>
      <p:sp>
        <p:nvSpPr>
          <p:cNvPr id="7" name="Shape 4"/>
          <p:cNvSpPr/>
          <p:nvPr/>
        </p:nvSpPr>
        <p:spPr>
          <a:xfrm>
            <a:off x="5715000" y="3114961"/>
            <a:ext cx="2926080" cy="1463040"/>
          </a:xfrm>
          <a:custGeom>
            <a:avLst/>
            <a:gdLst/>
            <a:ahLst/>
            <a:cxnLst/>
            <a:rect l="l" t="t" r="r" b="b"/>
            <a:pathLst>
              <a:path w="2926080" h="1463040">
                <a:moveTo>
                  <a:pt x="182880" y="0"/>
                </a:moveTo>
                <a:lnTo>
                  <a:pt x="2926080" y="0"/>
                </a:lnTo>
                <a:lnTo>
                  <a:pt x="2926080" y="1280160"/>
                </a:lnTo>
                <a:quadBezTo>
                  <a:pt x="2926080" y="1463040"/>
                  <a:pt x="2743200" y="1463040"/>
                </a:quadBezTo>
                <a:lnTo>
                  <a:pt x="0" y="1463040"/>
                </a:lnTo>
                <a:lnTo>
                  <a:pt x="0" y="182880"/>
                </a:lnTo>
                <a:quadBezTo>
                  <a:pt x="0" y="0"/>
                  <a:pt x="182880" y="0"/>
                </a:quadBezTo>
                <a:close/>
              </a:path>
            </a:pathLst>
          </a:custGeom>
          <a:solidFill>
            <a:srgbClr val="FFFFFF">
              <a:alpha val="0"/>
            </a:srgbClr>
          </a:solidFill>
          <a:ln w="19050">
            <a:solidFill>
              <a:srgbClr val="734EB8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502920" y="1099923"/>
            <a:ext cx="2926080" cy="555927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Understanding the importance of self-assessment</a:t>
            </a:r>
            <a:endParaRPr lang="en-US" sz="1500" dirty="0"/>
          </a:p>
        </p:txBody>
      </p:sp>
      <p:sp>
        <p:nvSpPr>
          <p:cNvPr id="9" name="Text 6"/>
          <p:cNvSpPr/>
          <p:nvPr/>
        </p:nvSpPr>
        <p:spPr>
          <a:xfrm>
            <a:off x="502920" y="1469255"/>
            <a:ext cx="2926080" cy="9144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Self-assessment is crucial for personal growth. It allows individuals to evaluate their skills and identify areas for improvement, fostering a deeper self-awareness.</a:t>
            </a:r>
            <a:endParaRPr lang="en-US" sz="1500" dirty="0"/>
          </a:p>
        </p:txBody>
      </p:sp>
      <p:sp>
        <p:nvSpPr>
          <p:cNvPr id="10" name="Text 7"/>
          <p:cNvSpPr/>
          <p:nvPr/>
        </p:nvSpPr>
        <p:spPr>
          <a:xfrm>
            <a:off x="502920" y="3114961"/>
            <a:ext cx="2926080" cy="555927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Establishing criteria for effective assessment</a:t>
            </a:r>
            <a:endParaRPr lang="en-US" sz="1500" dirty="0"/>
          </a:p>
        </p:txBody>
      </p:sp>
      <p:sp>
        <p:nvSpPr>
          <p:cNvPr id="11" name="Text 8"/>
          <p:cNvSpPr/>
          <p:nvPr/>
        </p:nvSpPr>
        <p:spPr>
          <a:xfrm>
            <a:off x="502920" y="3484293"/>
            <a:ext cx="2926080" cy="73152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 conduct effective self-assessments, it is important to establish clear and measurable criteria that reflect personal goals and values.</a:t>
            </a:r>
            <a:endParaRPr lang="en-US" sz="1500" dirty="0"/>
          </a:p>
        </p:txBody>
      </p:sp>
      <p:sp>
        <p:nvSpPr>
          <p:cNvPr id="12" name="Text 9"/>
          <p:cNvSpPr/>
          <p:nvPr/>
        </p:nvSpPr>
        <p:spPr>
          <a:xfrm>
            <a:off x="5715000" y="1099923"/>
            <a:ext cx="2926080" cy="555927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Different approaches to self-assessment methods</a:t>
            </a:r>
            <a:endParaRPr lang="en-US" sz="1500" dirty="0"/>
          </a:p>
        </p:txBody>
      </p:sp>
      <p:sp>
        <p:nvSpPr>
          <p:cNvPr id="13" name="Text 10"/>
          <p:cNvSpPr/>
          <p:nvPr/>
        </p:nvSpPr>
        <p:spPr>
          <a:xfrm>
            <a:off x="5715000" y="1469255"/>
            <a:ext cx="2926080" cy="9144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There are various methods to conduct self-assessments, including SWOT analysis, personal inventories, and feedback from peers which can enhance the self-evaluation process.</a:t>
            </a:r>
            <a:endParaRPr lang="en-US" sz="1500" dirty="0"/>
          </a:p>
        </p:txBody>
      </p:sp>
      <p:sp>
        <p:nvSpPr>
          <p:cNvPr id="14" name="Text 11"/>
          <p:cNvSpPr/>
          <p:nvPr/>
        </p:nvSpPr>
        <p:spPr>
          <a:xfrm>
            <a:off x="5715000" y="3114961"/>
            <a:ext cx="2926080" cy="555927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Integrating feedback into self-assessment</a:t>
            </a:r>
            <a:endParaRPr lang="en-US" sz="1500" dirty="0"/>
          </a:p>
        </p:txBody>
      </p:sp>
      <p:sp>
        <p:nvSpPr>
          <p:cNvPr id="15" name="Text 12"/>
          <p:cNvSpPr/>
          <p:nvPr/>
        </p:nvSpPr>
        <p:spPr>
          <a:xfrm>
            <a:off x="5715000" y="3484293"/>
            <a:ext cx="2926080" cy="9144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Incorporating feedback from trusted peers or mentors can provide valuable insights during the self-assessment process, leading to more informed conclusions.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ploadFile/128_3.jpg">    </p:cNvPr>
          <p:cNvPicPr>
            <a:picLocks noChangeAspect="1"/>
          </p:cNvPicPr>
          <p:nvPr/>
        </p:nvPicPr>
        <p:blipFill>
          <a:blip r:embed="rId1"/>
          <a:srcRect l="41053" r="6316" t="4504" b="5405"/>
          <a:stretch/>
        </p:blipFill>
        <p:spPr>
          <a:xfrm>
            <a:off x="6154343" y="1209557"/>
            <a:ext cx="2835564" cy="2780884"/>
          </a:xfrm>
          <a:prstGeom prst="ellipse">
            <a:avLst/>
          </a:prstGeom>
        </p:spPr>
      </p:pic>
      <p:sp>
        <p:nvSpPr>
          <p:cNvPr id="3" name="Shape 0"/>
          <p:cNvSpPr/>
          <p:nvPr/>
        </p:nvSpPr>
        <p:spPr>
          <a:xfrm flipV="1" rot="5400000">
            <a:off x="0" y="0"/>
            <a:ext cx="1463040" cy="1463040"/>
          </a:xfrm>
          <a:custGeom>
            <a:avLst/>
            <a:gdLst/>
            <a:ahLst/>
            <a:cxnLst/>
            <a:rect l="l" t="t" r="r" b="b"/>
            <a:pathLst>
              <a:path w="1463040" h="1463040">
                <a:moveTo>
                  <a:pt x="0" y="0"/>
                </a:moveTo>
                <a:lnTo>
                  <a:pt x="1463040" y="0"/>
                </a:lnTo>
                <a:quadBezTo>
                  <a:pt x="1463040" y="1463040"/>
                  <a:pt x="0" y="1463040"/>
                </a:quadBezTo>
                <a:lnTo>
                  <a:pt x="0" y="0"/>
                </a:lnTo>
                <a:close/>
              </a:path>
            </a:pathLst>
          </a:custGeom>
          <a:solidFill>
            <a:srgbClr val="734EB8"/>
          </a:solidFill>
          <a:ln/>
        </p:spPr>
      </p:sp>
      <p:sp>
        <p:nvSpPr>
          <p:cNvPr id="4" name="Shape 1"/>
          <p:cNvSpPr/>
          <p:nvPr/>
        </p:nvSpPr>
        <p:spPr>
          <a:xfrm>
            <a:off x="6400800" y="4186123"/>
            <a:ext cx="2743200" cy="457200"/>
          </a:xfrm>
          <a:custGeom>
            <a:avLst/>
            <a:gdLst/>
            <a:ahLst/>
            <a:cxnLst/>
            <a:rect l="l" t="t" r="r" b="b"/>
            <a:pathLst>
              <a:path w="2743200" h="457200">
                <a:moveTo>
                  <a:pt x="0" y="0"/>
                </a:moveTo>
                <a:lnTo>
                  <a:pt x="2743200" y="0"/>
                </a:lnTo>
                <a:lnTo>
                  <a:pt x="2743200" y="457200"/>
                </a:lnTo>
                <a:lnTo>
                  <a:pt x="0" y="457200"/>
                </a:lnTo>
                <a:close/>
              </a:path>
            </a:pathLst>
          </a:custGeom>
          <a:solidFill>
            <a:srgbClr val="FFC547"/>
          </a:solidFill>
          <a:ln/>
        </p:spPr>
      </p:sp>
      <p:sp>
        <p:nvSpPr>
          <p:cNvPr id="5" name="Text 2"/>
          <p:cNvSpPr/>
          <p:nvPr/>
        </p:nvSpPr>
        <p:spPr>
          <a:xfrm>
            <a:off x="429768" y="1642726"/>
            <a:ext cx="4503012" cy="369332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significance of structured reflection frameworks</a:t>
            </a:r>
            <a:endParaRPr lang="en-US" sz="1500" dirty="0"/>
          </a:p>
        </p:txBody>
      </p:sp>
      <p:sp>
        <p:nvSpPr>
          <p:cNvPr id="6" name="Text 3"/>
          <p:cNvSpPr/>
          <p:nvPr/>
        </p:nvSpPr>
        <p:spPr>
          <a:xfrm>
            <a:off x="429768" y="1992478"/>
            <a:ext cx="4503420" cy="73152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Developing a structured framework for personal reflection helps ensure that individuals engage in meaningful and focused reflection, leading to actionable insights.</a:t>
            </a:r>
            <a:endParaRPr lang="en-US" sz="1500" dirty="0"/>
          </a:p>
        </p:txBody>
      </p:sp>
      <p:sp>
        <p:nvSpPr>
          <p:cNvPr id="7" name="Text 4"/>
          <p:cNvSpPr/>
          <p:nvPr/>
        </p:nvSpPr>
        <p:spPr>
          <a:xfrm>
            <a:off x="429768" y="3275381"/>
            <a:ext cx="4503420" cy="369332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Components of an effective reflection framework</a:t>
            </a:r>
            <a:endParaRPr lang="en-US" sz="1500" dirty="0"/>
          </a:p>
        </p:txBody>
      </p:sp>
      <p:sp>
        <p:nvSpPr>
          <p:cNvPr id="8" name="Text 5"/>
          <p:cNvSpPr/>
          <p:nvPr/>
        </p:nvSpPr>
        <p:spPr>
          <a:xfrm>
            <a:off x="429768" y="3624682"/>
            <a:ext cx="4503420" cy="54864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An effective reflection framework should include elements such as prompts for self-inquiry, a timeline for reflection, and methods for tracking progress.</a:t>
            </a:r>
            <a:endParaRPr lang="en-US" sz="1500" dirty="0"/>
          </a:p>
        </p:txBody>
      </p:sp>
      <p:sp>
        <p:nvSpPr>
          <p:cNvPr id="9" name="Text 6"/>
          <p:cNvSpPr/>
          <p:nvPr/>
        </p:nvSpPr>
        <p:spPr>
          <a:xfrm>
            <a:off x="1463040" y="365760"/>
            <a:ext cx="7315200" cy="438912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Creating a framework for personal reflection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65760" y="91440"/>
            <a:ext cx="6400800" cy="438912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Utilizing journals for deep self-analysis</a:t>
            </a:r>
            <a:endParaRPr lang="en-US" sz="1500" dirty="0"/>
          </a:p>
        </p:txBody>
      </p:sp>
      <p:pic>
        <p:nvPicPr>
          <p:cNvPr id="3" name="Image 0" descr="/uploadFile/128_3.jpg">    </p:cNvPr>
          <p:cNvPicPr>
            <a:picLocks noChangeAspect="1"/>
          </p:cNvPicPr>
          <p:nvPr/>
        </p:nvPicPr>
        <p:blipFill>
          <a:blip r:embed="rId1"/>
          <a:srcRect l="0" r="47368" t="9910" b="0"/>
          <a:stretch/>
        </p:blipFill>
        <p:spPr>
          <a:xfrm>
            <a:off x="6139165" y="1383789"/>
            <a:ext cx="2835564" cy="2780884"/>
          </a:xfrm>
          <a:prstGeom prst="ellipse">
            <a:avLst/>
          </a:prstGeom>
        </p:spPr>
      </p:pic>
      <p:pic>
        <p:nvPicPr>
          <p:cNvPr id="4" name="Image 1" descr="/uploadFile/128_5.gif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297" y="945373"/>
            <a:ext cx="914400" cy="914400"/>
          </a:xfrm>
          <a:prstGeom prst="rect">
            <a:avLst/>
          </a:prstGeom>
        </p:spPr>
      </p:pic>
      <p:pic>
        <p:nvPicPr>
          <p:cNvPr id="5" name="Image 2" descr="/uploadFile/128_6.gif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297" y="2328918"/>
            <a:ext cx="914400" cy="914400"/>
          </a:xfrm>
          <a:prstGeom prst="rect">
            <a:avLst/>
          </a:prstGeom>
        </p:spPr>
      </p:pic>
      <p:pic>
        <p:nvPicPr>
          <p:cNvPr id="6" name="Image 3" descr="/uploadFile/128_9.gif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297" y="3712464"/>
            <a:ext cx="914400" cy="914400"/>
          </a:xfrm>
          <a:prstGeom prst="rect">
            <a:avLst/>
          </a:prstGeom>
        </p:spPr>
      </p:pic>
      <p:sp>
        <p:nvSpPr>
          <p:cNvPr id="7" name="Shape 1"/>
          <p:cNvSpPr/>
          <p:nvPr/>
        </p:nvSpPr>
        <p:spPr>
          <a:xfrm>
            <a:off x="1280160" y="853933"/>
            <a:ext cx="4572000" cy="1097280"/>
          </a:xfrm>
          <a:custGeom>
            <a:avLst/>
            <a:gdLst/>
            <a:ahLst/>
            <a:cxnLst/>
            <a:rect l="l" t="t" r="r" b="b"/>
            <a:pathLst>
              <a:path w="4572000" h="1097280">
                <a:moveTo>
                  <a:pt x="137160" y="0"/>
                </a:moveTo>
                <a:lnTo>
                  <a:pt x="4572000" y="0"/>
                </a:lnTo>
                <a:lnTo>
                  <a:pt x="4572000" y="960120"/>
                </a:lnTo>
                <a:quadBezTo>
                  <a:pt x="4572000" y="1097280"/>
                  <a:pt x="4434840" y="1097280"/>
                </a:quadBezTo>
                <a:lnTo>
                  <a:pt x="0" y="1097280"/>
                </a:lnTo>
                <a:lnTo>
                  <a:pt x="0" y="137160"/>
                </a:lnTo>
                <a:quadBezTo>
                  <a:pt x="0" y="0"/>
                  <a:pt x="137160" y="0"/>
                </a:quadBezTo>
                <a:close/>
              </a:path>
            </a:pathLst>
          </a:custGeom>
          <a:solidFill>
            <a:srgbClr val="FFFFFF">
              <a:alpha val="0"/>
            </a:srgbClr>
          </a:solidFill>
          <a:ln w="19050">
            <a:solidFill>
              <a:srgbClr val="6D52CF"/>
            </a:solidFill>
            <a:prstDash val="solid"/>
          </a:ln>
        </p:spPr>
      </p:sp>
      <p:sp>
        <p:nvSpPr>
          <p:cNvPr id="8" name="Text 2"/>
          <p:cNvSpPr/>
          <p:nvPr/>
        </p:nvSpPr>
        <p:spPr>
          <a:xfrm>
            <a:off x="1280160" y="853933"/>
            <a:ext cx="4572000" cy="369332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benefits of journaling for self-discovery</a:t>
            </a:r>
            <a:endParaRPr lang="en-US" sz="1500" dirty="0"/>
          </a:p>
        </p:txBody>
      </p:sp>
      <p:sp>
        <p:nvSpPr>
          <p:cNvPr id="9" name="Text 3"/>
          <p:cNvSpPr/>
          <p:nvPr/>
        </p:nvSpPr>
        <p:spPr>
          <a:xfrm>
            <a:off x="1280160" y="1207988"/>
            <a:ext cx="4572000" cy="73152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Journaling serves as a powerful tool for self-discovery, allowing individuals to articulate thoughts and feelings that enhance self-awareness and personal growth.</a:t>
            </a:r>
            <a:endParaRPr lang="en-US" sz="1500" dirty="0"/>
          </a:p>
        </p:txBody>
      </p:sp>
      <p:sp>
        <p:nvSpPr>
          <p:cNvPr id="10" name="Shape 4"/>
          <p:cNvSpPr/>
          <p:nvPr/>
        </p:nvSpPr>
        <p:spPr>
          <a:xfrm>
            <a:off x="1280160" y="2237478"/>
            <a:ext cx="4572000" cy="1097280"/>
          </a:xfrm>
          <a:custGeom>
            <a:avLst/>
            <a:gdLst/>
            <a:ahLst/>
            <a:cxnLst/>
            <a:rect l="l" t="t" r="r" b="b"/>
            <a:pathLst>
              <a:path w="4572000" h="1097280">
                <a:moveTo>
                  <a:pt x="137160" y="0"/>
                </a:moveTo>
                <a:lnTo>
                  <a:pt x="4572000" y="0"/>
                </a:lnTo>
                <a:lnTo>
                  <a:pt x="4572000" y="960120"/>
                </a:lnTo>
                <a:quadBezTo>
                  <a:pt x="4572000" y="1097280"/>
                  <a:pt x="4434840" y="1097280"/>
                </a:quadBezTo>
                <a:lnTo>
                  <a:pt x="0" y="1097280"/>
                </a:lnTo>
                <a:lnTo>
                  <a:pt x="0" y="137160"/>
                </a:lnTo>
                <a:quadBezTo>
                  <a:pt x="0" y="0"/>
                  <a:pt x="137160" y="0"/>
                </a:quadBezTo>
                <a:close/>
              </a:path>
            </a:pathLst>
          </a:custGeom>
          <a:solidFill>
            <a:srgbClr val="FFFFFF">
              <a:alpha val="0"/>
            </a:srgbClr>
          </a:solidFill>
          <a:ln w="19050">
            <a:solidFill>
              <a:srgbClr val="FFC547"/>
            </a:solidFill>
            <a:prstDash val="solid"/>
          </a:ln>
        </p:spPr>
      </p:sp>
      <p:sp>
        <p:nvSpPr>
          <p:cNvPr id="11" name="Text 5"/>
          <p:cNvSpPr/>
          <p:nvPr/>
        </p:nvSpPr>
        <p:spPr>
          <a:xfrm>
            <a:off x="1280160" y="2237478"/>
            <a:ext cx="4572000" cy="369332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Techniques for effective journaling practices</a:t>
            </a:r>
            <a:endParaRPr lang="en-US" sz="1500" dirty="0"/>
          </a:p>
        </p:txBody>
      </p:sp>
      <p:sp>
        <p:nvSpPr>
          <p:cNvPr id="12" name="Text 6"/>
          <p:cNvSpPr/>
          <p:nvPr/>
        </p:nvSpPr>
        <p:spPr>
          <a:xfrm>
            <a:off x="1280160" y="2591351"/>
            <a:ext cx="4572000" cy="54864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Effective journaling techniques include free writing, guided prompts, and reflective questioning, which can deepen the self-analysis process.</a:t>
            </a:r>
            <a:endParaRPr lang="en-US" sz="1500" dirty="0"/>
          </a:p>
        </p:txBody>
      </p:sp>
      <p:sp>
        <p:nvSpPr>
          <p:cNvPr id="13" name="Shape 7"/>
          <p:cNvSpPr/>
          <p:nvPr/>
        </p:nvSpPr>
        <p:spPr>
          <a:xfrm>
            <a:off x="1280160" y="3621024"/>
            <a:ext cx="4572000" cy="1097280"/>
          </a:xfrm>
          <a:custGeom>
            <a:avLst/>
            <a:gdLst/>
            <a:ahLst/>
            <a:cxnLst/>
            <a:rect l="l" t="t" r="r" b="b"/>
            <a:pathLst>
              <a:path w="4572000" h="1097280">
                <a:moveTo>
                  <a:pt x="137160" y="0"/>
                </a:moveTo>
                <a:lnTo>
                  <a:pt x="4572000" y="0"/>
                </a:lnTo>
                <a:lnTo>
                  <a:pt x="4572000" y="960120"/>
                </a:lnTo>
                <a:quadBezTo>
                  <a:pt x="4572000" y="1097280"/>
                  <a:pt x="4434840" y="1097280"/>
                </a:quadBezTo>
                <a:lnTo>
                  <a:pt x="0" y="1097280"/>
                </a:lnTo>
                <a:lnTo>
                  <a:pt x="0" y="137160"/>
                </a:lnTo>
                <a:quadBezTo>
                  <a:pt x="0" y="0"/>
                  <a:pt x="137160" y="0"/>
                </a:quadBezTo>
                <a:close/>
              </a:path>
            </a:pathLst>
          </a:custGeom>
          <a:solidFill>
            <a:srgbClr val="FFFFFF">
              <a:alpha val="0"/>
            </a:srgbClr>
          </a:solidFill>
          <a:ln w="19050">
            <a:solidFill>
              <a:srgbClr val="6D52CF"/>
            </a:solidFill>
            <a:prstDash val="solid"/>
          </a:ln>
        </p:spPr>
      </p:sp>
      <p:sp>
        <p:nvSpPr>
          <p:cNvPr id="14" name="Text 8"/>
          <p:cNvSpPr/>
          <p:nvPr/>
        </p:nvSpPr>
        <p:spPr>
          <a:xfrm>
            <a:off x="1280160" y="3621024"/>
            <a:ext cx="4572000" cy="369332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Incorporating creativity into journaling</a:t>
            </a:r>
            <a:endParaRPr lang="en-US" sz="1500" dirty="0"/>
          </a:p>
        </p:txBody>
      </p:sp>
      <p:sp>
        <p:nvSpPr>
          <p:cNvPr id="15" name="Text 9"/>
          <p:cNvSpPr/>
          <p:nvPr/>
        </p:nvSpPr>
        <p:spPr>
          <a:xfrm>
            <a:off x="1280160" y="3974897"/>
            <a:ext cx="4572000" cy="54864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Integrating creative elements such as art or poetry into journaling can provide a richer and more enjoyable self-exploration experience.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 flipV="1">
            <a:off x="0" y="1943100"/>
            <a:ext cx="3200400" cy="3200400"/>
          </a:xfrm>
          <a:custGeom>
            <a:avLst/>
            <a:gdLst/>
            <a:ahLst/>
            <a:cxnLst/>
            <a:rect l="l" t="t" r="r" b="b"/>
            <a:pathLst>
              <a:path w="3200400" h="3200400">
                <a:moveTo>
                  <a:pt x="0" y="0"/>
                </a:moveTo>
                <a:lnTo>
                  <a:pt x="3200400" y="0"/>
                </a:lnTo>
                <a:quadBezTo>
                  <a:pt x="3200400" y="3200400"/>
                  <a:pt x="0" y="3200400"/>
                </a:quadBezTo>
                <a:lnTo>
                  <a:pt x="0" y="0"/>
                </a:lnTo>
                <a:close/>
              </a:path>
            </a:pathLst>
          </a:custGeom>
          <a:solidFill>
            <a:srgbClr val="734EB8"/>
          </a:solidFill>
          <a:ln/>
        </p:spPr>
      </p:sp>
      <p:sp>
        <p:nvSpPr>
          <p:cNvPr id="3" name="Text 1"/>
          <p:cNvSpPr/>
          <p:nvPr/>
        </p:nvSpPr>
        <p:spPr>
          <a:xfrm>
            <a:off x="2333187" y="1828800"/>
            <a:ext cx="4477625" cy="694944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Understanding the impact of feedback on self-improvement</a:t>
            </a:r>
            <a:endParaRPr lang="en-US" sz="1500" dirty="0"/>
          </a:p>
        </p:txBody>
      </p:sp>
      <p:sp>
        <p:nvSpPr>
          <p:cNvPr id="4" name="Shape 2"/>
          <p:cNvSpPr/>
          <p:nvPr/>
        </p:nvSpPr>
        <p:spPr>
          <a:xfrm rot="5400000">
            <a:off x="7772400" y="0"/>
            <a:ext cx="1371600" cy="1371600"/>
          </a:xfrm>
          <a:custGeom>
            <a:avLst/>
            <a:gdLst/>
            <a:ahLst/>
            <a:cxnLst/>
            <a:rect l="l" t="t" r="r" b="b"/>
            <a:pathLst>
              <a:path w="1371600" h="1371600">
                <a:moveTo>
                  <a:pt x="0" y="0"/>
                </a:moveTo>
                <a:lnTo>
                  <a:pt x="1371600" y="0"/>
                </a:lnTo>
                <a:quadBezTo>
                  <a:pt x="1371600" y="1371600"/>
                  <a:pt x="0" y="1371600"/>
                </a:quadBezTo>
                <a:lnTo>
                  <a:pt x="0" y="0"/>
                </a:lnTo>
                <a:close/>
              </a:path>
            </a:pathLst>
          </a:custGeom>
          <a:solidFill>
            <a:srgbClr val="FFC547"/>
          </a:solidFill>
          <a:ln/>
        </p:spPr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ploadFile/128_3.jpg">    </p:cNvPr>
          <p:cNvPicPr>
            <a:picLocks noChangeAspect="1"/>
          </p:cNvPicPr>
          <p:nvPr/>
        </p:nvPicPr>
        <p:blipFill>
          <a:blip r:embed="rId1"/>
          <a:srcRect l="41053" r="6316" t="4504" b="5405"/>
          <a:stretch/>
        </p:blipFill>
        <p:spPr>
          <a:xfrm>
            <a:off x="6154343" y="1209557"/>
            <a:ext cx="2835564" cy="2780884"/>
          </a:xfrm>
          <a:prstGeom prst="ellipse">
            <a:avLst/>
          </a:prstGeom>
        </p:spPr>
      </p:pic>
      <p:sp>
        <p:nvSpPr>
          <p:cNvPr id="3" name="Shape 0"/>
          <p:cNvSpPr/>
          <p:nvPr/>
        </p:nvSpPr>
        <p:spPr>
          <a:xfrm flipV="1" rot="5400000">
            <a:off x="0" y="0"/>
            <a:ext cx="1463040" cy="1463040"/>
          </a:xfrm>
          <a:custGeom>
            <a:avLst/>
            <a:gdLst/>
            <a:ahLst/>
            <a:cxnLst/>
            <a:rect l="l" t="t" r="r" b="b"/>
            <a:pathLst>
              <a:path w="1463040" h="1463040">
                <a:moveTo>
                  <a:pt x="0" y="0"/>
                </a:moveTo>
                <a:lnTo>
                  <a:pt x="1463040" y="0"/>
                </a:lnTo>
                <a:quadBezTo>
                  <a:pt x="1463040" y="1463040"/>
                  <a:pt x="0" y="1463040"/>
                </a:quadBezTo>
                <a:lnTo>
                  <a:pt x="0" y="0"/>
                </a:lnTo>
                <a:close/>
              </a:path>
            </a:pathLst>
          </a:custGeom>
          <a:solidFill>
            <a:srgbClr val="734EB8"/>
          </a:solidFill>
          <a:ln/>
        </p:spPr>
      </p:sp>
      <p:sp>
        <p:nvSpPr>
          <p:cNvPr id="4" name="Shape 1"/>
          <p:cNvSpPr/>
          <p:nvPr/>
        </p:nvSpPr>
        <p:spPr>
          <a:xfrm>
            <a:off x="6400800" y="4186123"/>
            <a:ext cx="2743200" cy="457200"/>
          </a:xfrm>
          <a:custGeom>
            <a:avLst/>
            <a:gdLst/>
            <a:ahLst/>
            <a:cxnLst/>
            <a:rect l="l" t="t" r="r" b="b"/>
            <a:pathLst>
              <a:path w="2743200" h="457200">
                <a:moveTo>
                  <a:pt x="0" y="0"/>
                </a:moveTo>
                <a:lnTo>
                  <a:pt x="2743200" y="0"/>
                </a:lnTo>
                <a:lnTo>
                  <a:pt x="2743200" y="457200"/>
                </a:lnTo>
                <a:lnTo>
                  <a:pt x="0" y="457200"/>
                </a:lnTo>
                <a:close/>
              </a:path>
            </a:pathLst>
          </a:custGeom>
          <a:solidFill>
            <a:srgbClr val="FFC547"/>
          </a:solidFill>
          <a:ln/>
        </p:spPr>
      </p:sp>
      <p:sp>
        <p:nvSpPr>
          <p:cNvPr id="5" name="Text 2"/>
          <p:cNvSpPr/>
          <p:nvPr/>
        </p:nvSpPr>
        <p:spPr>
          <a:xfrm>
            <a:off x="429768" y="1642726"/>
            <a:ext cx="4503012" cy="369332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role of feedback in personal development</a:t>
            </a:r>
            <a:endParaRPr lang="en-US" sz="1500" dirty="0"/>
          </a:p>
        </p:txBody>
      </p:sp>
      <p:sp>
        <p:nvSpPr>
          <p:cNvPr id="6" name="Text 3"/>
          <p:cNvSpPr/>
          <p:nvPr/>
        </p:nvSpPr>
        <p:spPr>
          <a:xfrm>
            <a:off x="429768" y="1992478"/>
            <a:ext cx="4503420" cy="73152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Constructive feedback serves as a fundamental aspect of personal growth, allowing individuals to identify strengths and areas for improvement. It fosters an environment of continuous learning.</a:t>
            </a:r>
            <a:endParaRPr lang="en-US" sz="1500" dirty="0"/>
          </a:p>
        </p:txBody>
      </p:sp>
      <p:sp>
        <p:nvSpPr>
          <p:cNvPr id="7" name="Text 4"/>
          <p:cNvSpPr/>
          <p:nvPr/>
        </p:nvSpPr>
        <p:spPr>
          <a:xfrm>
            <a:off x="429768" y="3275381"/>
            <a:ext cx="4503420" cy="369332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Understanding feedback's impact on self-assessment</a:t>
            </a:r>
            <a:endParaRPr lang="en-US" sz="1500" dirty="0"/>
          </a:p>
        </p:txBody>
      </p:sp>
      <p:sp>
        <p:nvSpPr>
          <p:cNvPr id="8" name="Text 5"/>
          <p:cNvSpPr/>
          <p:nvPr/>
        </p:nvSpPr>
        <p:spPr>
          <a:xfrm>
            <a:off x="429768" y="3624682"/>
            <a:ext cx="4503420" cy="73152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Feedback acts as a mirror, reflecting our abilities and behaviors. By analyzing this information, we can gauge our progress and make informed decisions about our personal development.</a:t>
            </a:r>
            <a:endParaRPr lang="en-US" sz="1500" dirty="0"/>
          </a:p>
        </p:txBody>
      </p:sp>
      <p:sp>
        <p:nvSpPr>
          <p:cNvPr id="9" name="Text 6"/>
          <p:cNvSpPr/>
          <p:nvPr/>
        </p:nvSpPr>
        <p:spPr>
          <a:xfrm>
            <a:off x="1463040" y="365760"/>
            <a:ext cx="7315200" cy="438912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significance of constructive feedback in growth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65760" y="91440"/>
            <a:ext cx="6400800" cy="438912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How feedback shapes personal development paths</a:t>
            </a:r>
            <a:endParaRPr lang="en-US" sz="150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45872" y="0"/>
            <a:ext cx="1998128" cy="1632522"/>
          </a:xfrm>
          <a:prstGeom prst="rect">
            <a:avLst/>
          </a:prstGeom>
        </p:spPr>
      </p:pic>
      <p:pic>
        <p:nvPicPr>
          <p:cNvPr id="4" name="Image 1" descr="/uploadFile/128_10.gif">    </p:cNvPr>
          <p:cNvPicPr>
            <a:picLocks noChangeAspect="1"/>
          </p:cNvPicPr>
          <p:nvPr/>
        </p:nvPicPr>
        <p:blipFill>
          <a:blip r:embed="rId2"/>
          <a:srcRect l="0" r="0" t="0" b="0"/>
          <a:stretch/>
        </p:blipFill>
        <p:spPr>
          <a:xfrm>
            <a:off x="292608" y="959206"/>
            <a:ext cx="457200" cy="4572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49808" y="959206"/>
            <a:ext cx="3657600" cy="369332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Analyzing feedback mechanisms for growth</a:t>
            </a:r>
            <a:endParaRPr lang="en-US" sz="1500" dirty="0"/>
          </a:p>
        </p:txBody>
      </p:sp>
      <p:sp>
        <p:nvSpPr>
          <p:cNvPr id="6" name="Text 2"/>
          <p:cNvSpPr/>
          <p:nvPr/>
        </p:nvSpPr>
        <p:spPr>
          <a:xfrm>
            <a:off x="749808" y="1300277"/>
            <a:ext cx="3657600" cy="9144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Understanding the mechanisms through which feedback operates can greatly enhance personal development. It helps in creating tailored growth strategies based on individual needs.</a:t>
            </a:r>
            <a:endParaRPr lang="en-US" sz="1500" dirty="0"/>
          </a:p>
        </p:txBody>
      </p:sp>
      <p:sp>
        <p:nvSpPr>
          <p:cNvPr id="7" name="Shape 3"/>
          <p:cNvSpPr/>
          <p:nvPr/>
        </p:nvSpPr>
        <p:spPr>
          <a:xfrm>
            <a:off x="4841394" y="1645006"/>
            <a:ext cx="4302606" cy="1371600"/>
          </a:xfrm>
          <a:custGeom>
            <a:avLst/>
            <a:gdLst/>
            <a:ahLst/>
            <a:cxnLst/>
            <a:rect l="l" t="t" r="r" b="b"/>
            <a:pathLst>
              <a:path w="4302606" h="1371600">
                <a:moveTo>
                  <a:pt x="171450" y="0"/>
                </a:moveTo>
                <a:lnTo>
                  <a:pt x="4302606" y="0"/>
                </a:lnTo>
                <a:lnTo>
                  <a:pt x="4302606" y="1200150"/>
                </a:lnTo>
                <a:quadBezTo>
                  <a:pt x="4302606" y="1371600"/>
                  <a:pt x="4131156" y="1371600"/>
                </a:quadBezTo>
                <a:lnTo>
                  <a:pt x="0" y="1371600"/>
                </a:lnTo>
                <a:lnTo>
                  <a:pt x="0" y="171450"/>
                </a:lnTo>
                <a:quadBezTo>
                  <a:pt x="0" y="0"/>
                  <a:pt x="171450" y="0"/>
                </a:quadBezTo>
                <a:close/>
              </a:path>
            </a:pathLst>
          </a:custGeom>
          <a:solidFill>
            <a:srgbClr val="734EB8"/>
          </a:solidFill>
          <a:ln/>
        </p:spPr>
      </p:sp>
      <p:sp>
        <p:nvSpPr>
          <p:cNvPr id="8" name="Text 4"/>
          <p:cNvSpPr/>
          <p:nvPr/>
        </p:nvSpPr>
        <p:spPr>
          <a:xfrm>
            <a:off x="5029200" y="1645006"/>
            <a:ext cx="3657600" cy="555927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Feedback's influence on self-improvement trajectories</a:t>
            </a:r>
            <a:endParaRPr lang="en-US" sz="1500" dirty="0"/>
          </a:p>
        </p:txBody>
      </p:sp>
      <p:sp>
        <p:nvSpPr>
          <p:cNvPr id="9" name="Text 5"/>
          <p:cNvSpPr/>
          <p:nvPr/>
        </p:nvSpPr>
        <p:spPr>
          <a:xfrm>
            <a:off x="5029200" y="1986077"/>
            <a:ext cx="3657600" cy="73152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Feedback influences the trajectory of personal development, guiding individuals to make informed decisions about their paths and ensuring consistent progress towards their goals.</a:t>
            </a:r>
            <a:endParaRPr lang="en-US" sz="1500" dirty="0"/>
          </a:p>
        </p:txBody>
      </p:sp>
      <p:pic>
        <p:nvPicPr>
          <p:cNvPr id="10" name="Image 2" descr="/uploadFile/128_10.gif">    </p:cNvPr>
          <p:cNvPicPr>
            <a:picLocks noChangeAspect="1"/>
          </p:cNvPicPr>
          <p:nvPr/>
        </p:nvPicPr>
        <p:blipFill>
          <a:blip r:embed="rId3"/>
          <a:srcRect l="0" r="0" t="0" b="0"/>
          <a:stretch/>
        </p:blipFill>
        <p:spPr>
          <a:xfrm>
            <a:off x="292608" y="2782519"/>
            <a:ext cx="457200" cy="457200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749808" y="2782519"/>
            <a:ext cx="3657600" cy="555927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Constructive feedback as a catalyst for change</a:t>
            </a:r>
            <a:endParaRPr lang="en-US" sz="1500" dirty="0"/>
          </a:p>
        </p:txBody>
      </p:sp>
      <p:sp>
        <p:nvSpPr>
          <p:cNvPr id="12" name="Text 7"/>
          <p:cNvSpPr/>
          <p:nvPr/>
        </p:nvSpPr>
        <p:spPr>
          <a:xfrm>
            <a:off x="749808" y="3123590"/>
            <a:ext cx="3657600" cy="73152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Feedback, especially when constructive, can act as a catalyst for change. It pushes individuals to step beyond their comfort zones and explore new avenues of personal growth.</a:t>
            </a:r>
            <a:endParaRPr lang="en-US" sz="1500" dirty="0"/>
          </a:p>
        </p:txBody>
      </p:sp>
      <p:sp>
        <p:nvSpPr>
          <p:cNvPr id="13" name="Shape 8"/>
          <p:cNvSpPr/>
          <p:nvPr/>
        </p:nvSpPr>
        <p:spPr>
          <a:xfrm>
            <a:off x="4841394" y="3468319"/>
            <a:ext cx="4302606" cy="1371600"/>
          </a:xfrm>
          <a:custGeom>
            <a:avLst/>
            <a:gdLst/>
            <a:ahLst/>
            <a:cxnLst/>
            <a:rect l="l" t="t" r="r" b="b"/>
            <a:pathLst>
              <a:path w="4302606" h="1371600">
                <a:moveTo>
                  <a:pt x="171450" y="0"/>
                </a:moveTo>
                <a:lnTo>
                  <a:pt x="4302606" y="0"/>
                </a:lnTo>
                <a:lnTo>
                  <a:pt x="4302606" y="1200150"/>
                </a:lnTo>
                <a:quadBezTo>
                  <a:pt x="4302606" y="1371600"/>
                  <a:pt x="4131156" y="1371600"/>
                </a:quadBezTo>
                <a:lnTo>
                  <a:pt x="0" y="1371600"/>
                </a:lnTo>
                <a:lnTo>
                  <a:pt x="0" y="171450"/>
                </a:lnTo>
                <a:quadBezTo>
                  <a:pt x="0" y="0"/>
                  <a:pt x="171450" y="0"/>
                </a:quadBezTo>
                <a:close/>
              </a:path>
            </a:pathLst>
          </a:custGeom>
          <a:solidFill>
            <a:srgbClr val="734EB8"/>
          </a:solidFill>
          <a:ln/>
        </p:spPr>
      </p:sp>
      <p:sp>
        <p:nvSpPr>
          <p:cNvPr id="14" name="Text 9"/>
          <p:cNvSpPr/>
          <p:nvPr/>
        </p:nvSpPr>
        <p:spPr>
          <a:xfrm>
            <a:off x="5029200" y="3468319"/>
            <a:ext cx="3657600" cy="555927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Importance of actionable feedback in self-assessment</a:t>
            </a:r>
            <a:endParaRPr lang="en-US" sz="1500" dirty="0"/>
          </a:p>
        </p:txBody>
      </p:sp>
      <p:sp>
        <p:nvSpPr>
          <p:cNvPr id="15" name="Text 10"/>
          <p:cNvSpPr/>
          <p:nvPr/>
        </p:nvSpPr>
        <p:spPr>
          <a:xfrm>
            <a:off x="5029200" y="3809390"/>
            <a:ext cx="3657600" cy="9144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Actionable feedback is crucial in self-assessment as it provides specific guidance on what needs to be changed or improved, thus enabling a more structured approach to growth.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65760" y="365760"/>
            <a:ext cx="2960827" cy="694944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Leveraging feedback for meaningful change</a:t>
            </a:r>
            <a:endParaRPr lang="en-US" sz="1500" dirty="0"/>
          </a:p>
        </p:txBody>
      </p:sp>
      <p:sp>
        <p:nvSpPr>
          <p:cNvPr id="3" name="Shape 1"/>
          <p:cNvSpPr/>
          <p:nvPr/>
        </p:nvSpPr>
        <p:spPr>
          <a:xfrm flipH="1" flipV="1">
            <a:off x="0" y="2400300"/>
            <a:ext cx="2743200" cy="2743200"/>
          </a:xfrm>
          <a:custGeom>
            <a:avLst/>
            <a:gdLst/>
            <a:ahLst/>
            <a:cxnLst/>
            <a:rect l="l" t="t" r="r" b="b"/>
            <a:pathLst>
              <a:path w="2743200" h="2743200">
                <a:moveTo>
                  <a:pt x="1371600" y="0"/>
                </a:moveTo>
                <a:cubicBezTo>
                  <a:pt x="614593" y="0"/>
                  <a:pt x="0" y="614593"/>
                  <a:pt x="0" y="1371600"/>
                </a:cubicBezTo>
                <a:cubicBezTo>
                  <a:pt x="0" y="2128607"/>
                  <a:pt x="614593" y="2743200"/>
                  <a:pt x="1371600" y="2743200"/>
                </a:cubicBezTo>
                <a:cubicBezTo>
                  <a:pt x="2128607" y="2743200"/>
                  <a:pt x="2743200" y="2128607"/>
                  <a:pt x="2743200" y="1371600"/>
                </a:cubicBezTo>
                <a:lnTo>
                  <a:pt x="2743200" y="0"/>
                </a:lnTo>
                <a:lnTo>
                  <a:pt x="1371600" y="0"/>
                </a:lnTo>
                <a:close/>
              </a:path>
            </a:pathLst>
          </a:custGeom>
          <a:solidFill>
            <a:srgbClr val="734EB8"/>
          </a:solidFill>
          <a:ln/>
        </p:spPr>
      </p:sp>
      <p:pic>
        <p:nvPicPr>
          <p:cNvPr id="4" name="Image 0" descr="/uploadFile/128_1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185305" y="2585605"/>
            <a:ext cx="2372591" cy="2372591"/>
          </a:xfrm>
          <a:prstGeom prst="ellipse">
            <a:avLst/>
          </a:prstGeom>
        </p:spPr>
      </p:pic>
      <p:pic>
        <p:nvPicPr>
          <p:cNvPr id="5" name="Image 1" descr="/uploadFile/128_10.gif">    </p:cNvPr>
          <p:cNvPicPr>
            <a:picLocks noChangeAspect="1"/>
          </p:cNvPicPr>
          <p:nvPr/>
        </p:nvPicPr>
        <p:blipFill>
          <a:blip r:embed="rId2"/>
          <a:srcRect l="0" r="0" t="0" b="0"/>
          <a:stretch/>
        </p:blipFill>
        <p:spPr>
          <a:xfrm>
            <a:off x="3694154" y="771754"/>
            <a:ext cx="457200" cy="457200"/>
          </a:xfrm>
          <a:prstGeom prst="rect">
            <a:avLst/>
          </a:prstGeom>
        </p:spPr>
      </p:pic>
      <p:pic>
        <p:nvPicPr>
          <p:cNvPr id="6" name="Image 2" descr="/uploadFile/128_10.gif">    </p:cNvPr>
          <p:cNvPicPr>
            <a:picLocks noChangeAspect="1"/>
          </p:cNvPicPr>
          <p:nvPr/>
        </p:nvPicPr>
        <p:blipFill>
          <a:blip r:embed="rId3"/>
          <a:srcRect l="0" r="0" t="0" b="0"/>
          <a:stretch/>
        </p:blipFill>
        <p:spPr>
          <a:xfrm>
            <a:off x="3694154" y="2338121"/>
            <a:ext cx="457200" cy="457200"/>
          </a:xfrm>
          <a:prstGeom prst="rect">
            <a:avLst/>
          </a:prstGeom>
        </p:spPr>
      </p:pic>
      <p:pic>
        <p:nvPicPr>
          <p:cNvPr id="7" name="Image 3" descr="/uploadFile/128_10.gif">    </p:cNvPr>
          <p:cNvPicPr>
            <a:picLocks noChangeAspect="1"/>
          </p:cNvPicPr>
          <p:nvPr/>
        </p:nvPicPr>
        <p:blipFill>
          <a:blip r:embed="rId4"/>
          <a:srcRect l="0" r="0" t="0" b="0"/>
          <a:stretch/>
        </p:blipFill>
        <p:spPr>
          <a:xfrm>
            <a:off x="3694154" y="3861511"/>
            <a:ext cx="457200" cy="457200"/>
          </a:xfrm>
          <a:prstGeom prst="rect">
            <a:avLst/>
          </a:prstGeom>
        </p:spPr>
      </p:pic>
      <p:sp>
        <p:nvSpPr>
          <p:cNvPr id="8" name="Shape 2"/>
          <p:cNvSpPr/>
          <p:nvPr/>
        </p:nvSpPr>
        <p:spPr>
          <a:xfrm>
            <a:off x="8412480" y="0"/>
            <a:ext cx="731520" cy="731520"/>
          </a:xfrm>
          <a:custGeom>
            <a:avLst/>
            <a:gdLst/>
            <a:ahLst/>
            <a:cxnLst/>
            <a:rect l="l" t="t" r="r" b="b"/>
            <a:pathLst>
              <a:path w="731520" h="731520">
                <a:moveTo>
                  <a:pt x="365760" y="0"/>
                </a:moveTo>
                <a:cubicBezTo>
                  <a:pt x="163892" y="0"/>
                  <a:pt x="0" y="163892"/>
                  <a:pt x="0" y="365760"/>
                </a:cubicBezTo>
                <a:cubicBezTo>
                  <a:pt x="0" y="567628"/>
                  <a:pt x="163892" y="731520"/>
                  <a:pt x="365760" y="731520"/>
                </a:cubicBezTo>
                <a:cubicBezTo>
                  <a:pt x="567628" y="731520"/>
                  <a:pt x="731520" y="567628"/>
                  <a:pt x="731520" y="365760"/>
                </a:cubicBezTo>
                <a:lnTo>
                  <a:pt x="731520" y="0"/>
                </a:lnTo>
                <a:lnTo>
                  <a:pt x="365760" y="0"/>
                </a:lnTo>
                <a:close/>
              </a:path>
            </a:pathLst>
          </a:custGeom>
          <a:solidFill>
            <a:srgbClr val="FFC547"/>
          </a:solidFill>
          <a:ln/>
        </p:spPr>
      </p:sp>
      <p:sp>
        <p:nvSpPr>
          <p:cNvPr id="9" name="Shape 3"/>
          <p:cNvSpPr/>
          <p:nvPr/>
        </p:nvSpPr>
        <p:spPr>
          <a:xfrm>
            <a:off x="4320540" y="405994"/>
            <a:ext cx="4281221" cy="1188720"/>
          </a:xfrm>
          <a:custGeom>
            <a:avLst/>
            <a:gdLst/>
            <a:ahLst/>
            <a:cxnLst/>
            <a:rect l="l" t="t" r="r" b="b"/>
            <a:pathLst>
              <a:path w="4281221" h="1188720">
                <a:moveTo>
                  <a:pt x="148590" y="0"/>
                </a:moveTo>
                <a:lnTo>
                  <a:pt x="4281221" y="0"/>
                </a:lnTo>
                <a:lnTo>
                  <a:pt x="4281221" y="1040130"/>
                </a:lnTo>
                <a:quadBezTo>
                  <a:pt x="4281221" y="1188720"/>
                  <a:pt x="4132631" y="1188720"/>
                </a:quadBezTo>
                <a:lnTo>
                  <a:pt x="0" y="1188720"/>
                </a:lnTo>
                <a:lnTo>
                  <a:pt x="0" y="148590"/>
                </a:lnTo>
                <a:quadBezTo>
                  <a:pt x="0" y="0"/>
                  <a:pt x="148590" y="0"/>
                </a:quadBezTo>
                <a:close/>
              </a:path>
            </a:pathLst>
          </a:custGeom>
          <a:solidFill>
            <a:srgbClr val="FFFFFF">
              <a:alpha val="0"/>
            </a:srgbClr>
          </a:solidFill>
          <a:ln w="19050">
            <a:solidFill>
              <a:srgbClr val="FFC547"/>
            </a:solidFill>
            <a:prstDash val="solid"/>
          </a:ln>
        </p:spPr>
      </p:sp>
      <p:sp>
        <p:nvSpPr>
          <p:cNvPr id="10" name="Text 4"/>
          <p:cNvSpPr/>
          <p:nvPr/>
        </p:nvSpPr>
        <p:spPr>
          <a:xfrm>
            <a:off x="4320540" y="376496"/>
            <a:ext cx="4280782" cy="369332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Strategies for effectively using feedback</a:t>
            </a:r>
            <a:endParaRPr lang="en-US" sz="1500" dirty="0"/>
          </a:p>
        </p:txBody>
      </p:sp>
      <p:sp>
        <p:nvSpPr>
          <p:cNvPr id="11" name="Text 5"/>
          <p:cNvSpPr/>
          <p:nvPr/>
        </p:nvSpPr>
        <p:spPr>
          <a:xfrm>
            <a:off x="4320540" y="720310"/>
            <a:ext cx="4280782" cy="73152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Developing strategies to effectively use feedback can amplify its impact on personal growth. This involves actively seeking, reflecting on, and implementing feedback in daily practices.</a:t>
            </a:r>
            <a:endParaRPr lang="en-US" sz="1500" dirty="0"/>
          </a:p>
        </p:txBody>
      </p:sp>
      <p:sp>
        <p:nvSpPr>
          <p:cNvPr id="12" name="Shape 6"/>
          <p:cNvSpPr/>
          <p:nvPr/>
        </p:nvSpPr>
        <p:spPr>
          <a:xfrm>
            <a:off x="4320540" y="1972361"/>
            <a:ext cx="4281221" cy="1188720"/>
          </a:xfrm>
          <a:custGeom>
            <a:avLst/>
            <a:gdLst/>
            <a:ahLst/>
            <a:cxnLst/>
            <a:rect l="l" t="t" r="r" b="b"/>
            <a:pathLst>
              <a:path w="4281221" h="1188720">
                <a:moveTo>
                  <a:pt x="0" y="0"/>
                </a:moveTo>
                <a:lnTo>
                  <a:pt x="4132631" y="0"/>
                </a:lnTo>
                <a:quadBezTo>
                  <a:pt x="4281221" y="0"/>
                  <a:pt x="4281221" y="148590"/>
                </a:quadBezTo>
                <a:lnTo>
                  <a:pt x="4281221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0"/>
            </a:srgbClr>
          </a:solidFill>
          <a:ln w="19050">
            <a:solidFill>
              <a:srgbClr val="6D52CF"/>
            </a:solidFill>
            <a:prstDash val="solid"/>
          </a:ln>
        </p:spPr>
      </p:sp>
      <p:sp>
        <p:nvSpPr>
          <p:cNvPr id="13" name="Text 7"/>
          <p:cNvSpPr/>
          <p:nvPr/>
        </p:nvSpPr>
        <p:spPr>
          <a:xfrm>
            <a:off x="4320540" y="1942423"/>
            <a:ext cx="4280782" cy="369332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Integration of feedback in personal growth plans</a:t>
            </a:r>
            <a:endParaRPr lang="en-US" sz="1500" dirty="0"/>
          </a:p>
        </p:txBody>
      </p:sp>
      <p:sp>
        <p:nvSpPr>
          <p:cNvPr id="14" name="Text 8"/>
          <p:cNvSpPr/>
          <p:nvPr/>
        </p:nvSpPr>
        <p:spPr>
          <a:xfrm>
            <a:off x="4320540" y="2286237"/>
            <a:ext cx="4280782" cy="73152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Integrating feedback into personal growth plans ensures that individuals remain aligned with their goals. This reinforces accountability and commitment to self-improvement.</a:t>
            </a:r>
            <a:endParaRPr lang="en-US" sz="1500" dirty="0"/>
          </a:p>
        </p:txBody>
      </p:sp>
      <p:sp>
        <p:nvSpPr>
          <p:cNvPr id="15" name="Shape 9"/>
          <p:cNvSpPr/>
          <p:nvPr/>
        </p:nvSpPr>
        <p:spPr>
          <a:xfrm>
            <a:off x="4320540" y="3495751"/>
            <a:ext cx="4281221" cy="1188720"/>
          </a:xfrm>
          <a:custGeom>
            <a:avLst/>
            <a:gdLst/>
            <a:ahLst/>
            <a:cxnLst/>
            <a:rect l="l" t="t" r="r" b="b"/>
            <a:pathLst>
              <a:path w="4281221" h="1188720">
                <a:moveTo>
                  <a:pt x="148590" y="0"/>
                </a:moveTo>
                <a:lnTo>
                  <a:pt x="4281221" y="0"/>
                </a:lnTo>
                <a:lnTo>
                  <a:pt x="4281221" y="1040130"/>
                </a:lnTo>
                <a:quadBezTo>
                  <a:pt x="4281221" y="1188720"/>
                  <a:pt x="4132631" y="1188720"/>
                </a:quadBezTo>
                <a:lnTo>
                  <a:pt x="0" y="1188720"/>
                </a:lnTo>
                <a:lnTo>
                  <a:pt x="0" y="148590"/>
                </a:lnTo>
                <a:quadBezTo>
                  <a:pt x="0" y="0"/>
                  <a:pt x="148590" y="0"/>
                </a:quadBezTo>
                <a:close/>
              </a:path>
            </a:pathLst>
          </a:custGeom>
          <a:solidFill>
            <a:srgbClr val="FFFFFF">
              <a:alpha val="0"/>
            </a:srgbClr>
          </a:solidFill>
          <a:ln w="19050">
            <a:solidFill>
              <a:srgbClr val="FFC547"/>
            </a:solidFill>
            <a:prstDash val="solid"/>
          </a:ln>
        </p:spPr>
      </p:sp>
      <p:sp>
        <p:nvSpPr>
          <p:cNvPr id="16" name="Text 10"/>
          <p:cNvSpPr/>
          <p:nvPr/>
        </p:nvSpPr>
        <p:spPr>
          <a:xfrm>
            <a:off x="4320540" y="3466727"/>
            <a:ext cx="4280782" cy="369332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necessity of feedback loops in growth</a:t>
            </a:r>
            <a:endParaRPr lang="en-US" sz="1500" dirty="0"/>
          </a:p>
        </p:txBody>
      </p:sp>
      <p:sp>
        <p:nvSpPr>
          <p:cNvPr id="17" name="Text 11"/>
          <p:cNvSpPr/>
          <p:nvPr/>
        </p:nvSpPr>
        <p:spPr>
          <a:xfrm>
            <a:off x="4320540" y="3810542"/>
            <a:ext cx="4280782" cy="73152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Establishing feedback loops is essential for continuous improvement. These loops help individuals to consistently evaluate their progress and make necessary adjustments.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 flipH="1">
            <a:off x="4572000" y="-409"/>
            <a:ext cx="4572000" cy="5143500"/>
          </a:xfrm>
          <a:custGeom>
            <a:avLst/>
            <a:gdLst/>
            <a:ahLst/>
            <a:cxnLst/>
            <a:rect l="l" t="t" r="r" b="b"/>
            <a:pathLst>
              <a:path w="4572000" h="5143500">
                <a:moveTo>
                  <a:pt x="3429000" y="0"/>
                </a:moveTo>
                <a:cubicBezTo>
                  <a:pt x="4059839" y="0"/>
                  <a:pt x="4572000" y="1152363"/>
                  <a:pt x="4572000" y="2571750"/>
                </a:cubicBezTo>
                <a:cubicBezTo>
                  <a:pt x="4572000" y="3991137"/>
                  <a:pt x="4059839" y="5143500"/>
                  <a:pt x="3429000" y="5143500"/>
                </a:cubicBezTo>
                <a:lnTo>
                  <a:pt x="0" y="5143500"/>
                </a:lnTo>
                <a:lnTo>
                  <a:pt x="0" y="0"/>
                </a:lnTo>
                <a:lnTo>
                  <a:pt x="3429000" y="0"/>
                </a:lnTo>
                <a:close/>
              </a:path>
            </a:pathLst>
          </a:custGeom>
          <a:solidFill>
            <a:srgbClr val="734EB8"/>
          </a:solidFill>
          <a:ln/>
        </p:spPr>
      </p:sp>
      <p:sp>
        <p:nvSpPr>
          <p:cNvPr id="3" name="Shape 1"/>
          <p:cNvSpPr/>
          <p:nvPr/>
        </p:nvSpPr>
        <p:spPr>
          <a:xfrm>
            <a:off x="6400800" y="4186123"/>
            <a:ext cx="2743200" cy="457200"/>
          </a:xfrm>
          <a:custGeom>
            <a:avLst/>
            <a:gdLst/>
            <a:ahLst/>
            <a:cxnLst/>
            <a:rect l="l" t="t" r="r" b="b"/>
            <a:pathLst>
              <a:path w="2743200" h="457200">
                <a:moveTo>
                  <a:pt x="0" y="0"/>
                </a:moveTo>
                <a:lnTo>
                  <a:pt x="2743200" y="0"/>
                </a:lnTo>
                <a:lnTo>
                  <a:pt x="2743200" y="457200"/>
                </a:lnTo>
                <a:lnTo>
                  <a:pt x="0" y="457200"/>
                </a:lnTo>
                <a:close/>
              </a:path>
            </a:pathLst>
          </a:custGeom>
          <a:solidFill>
            <a:srgbClr val="FFC547"/>
          </a:solidFill>
          <a:ln/>
        </p:spPr>
      </p:sp>
      <p:sp>
        <p:nvSpPr>
          <p:cNvPr id="4" name="Shape 2"/>
          <p:cNvSpPr/>
          <p:nvPr/>
        </p:nvSpPr>
        <p:spPr>
          <a:xfrm>
            <a:off x="7852867" y="1474927"/>
            <a:ext cx="731520" cy="731520"/>
          </a:xfrm>
          <a:custGeom>
            <a:avLst/>
            <a:gdLst/>
            <a:ahLst/>
            <a:cxnLst/>
            <a:rect l="l" t="t" r="r" b="b"/>
            <a:pathLst>
              <a:path w="731520" h="731520">
                <a:moveTo>
                  <a:pt x="365760" y="0"/>
                </a:moveTo>
                <a:cubicBezTo>
                  <a:pt x="567628" y="0"/>
                  <a:pt x="731520" y="163892"/>
                  <a:pt x="731520" y="365760"/>
                </a:cubicBezTo>
                <a:cubicBezTo>
                  <a:pt x="731520" y="567628"/>
                  <a:pt x="567628" y="731520"/>
                  <a:pt x="365760" y="731520"/>
                </a:cubicBezTo>
                <a:cubicBezTo>
                  <a:pt x="163892" y="731520"/>
                  <a:pt x="0" y="567628"/>
                  <a:pt x="0" y="365760"/>
                </a:cubicBezTo>
                <a:cubicBezTo>
                  <a:pt x="0" y="163892"/>
                  <a:pt x="163892" y="0"/>
                  <a:pt x="365760" y="0"/>
                </a:cubicBezTo>
                <a:close/>
              </a:path>
            </a:pathLst>
          </a:custGeom>
          <a:solidFill>
            <a:srgbClr val="FFC547"/>
          </a:solidFill>
          <a:ln/>
        </p:spPr>
      </p:sp>
      <p:pic>
        <p:nvPicPr>
          <p:cNvPr id="5" name="Image 0" descr="/uploadFile/128_1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855878"/>
            <a:ext cx="4287212" cy="4287212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4572000" y="2136769"/>
            <a:ext cx="4830775" cy="66565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>
              <a:lnSpc>
                <a:spcPct val="96000"/>
              </a:lnSpc>
              <a:spcBef>
                <a:spcPts val="375"/>
              </a:spcBef>
            </a:pPr>
            <a:r>
              <a:rPr lang="en-US" sz="3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Thank You</a:t>
            </a:r>
            <a:endParaRPr lang="en-US" sz="1500" dirty="0"/>
          </a:p>
        </p:txBody>
      </p:sp>
      <p:sp>
        <p:nvSpPr>
          <p:cNvPr id="7" name="Shape 4"/>
          <p:cNvSpPr/>
          <p:nvPr/>
        </p:nvSpPr>
        <p:spPr>
          <a:xfrm>
            <a:off x="4572000" y="3971670"/>
            <a:ext cx="731520" cy="731520"/>
          </a:xfrm>
          <a:custGeom>
            <a:avLst/>
            <a:gdLst/>
            <a:ahLst/>
            <a:cxnLst/>
            <a:rect l="l" t="t" r="r" b="b"/>
            <a:pathLst>
              <a:path w="731520" h="731520">
                <a:moveTo>
                  <a:pt x="365760" y="0"/>
                </a:moveTo>
                <a:cubicBezTo>
                  <a:pt x="567628" y="0"/>
                  <a:pt x="731520" y="163892"/>
                  <a:pt x="731520" y="365760"/>
                </a:cubicBezTo>
                <a:cubicBezTo>
                  <a:pt x="731520" y="567628"/>
                  <a:pt x="567628" y="731520"/>
                  <a:pt x="365760" y="731520"/>
                </a:cubicBezTo>
                <a:cubicBezTo>
                  <a:pt x="163892" y="731520"/>
                  <a:pt x="0" y="567628"/>
                  <a:pt x="0" y="365760"/>
                </a:cubicBezTo>
                <a:cubicBezTo>
                  <a:pt x="0" y="163892"/>
                  <a:pt x="163892" y="0"/>
                  <a:pt x="365760" y="0"/>
                </a:cubicBezTo>
                <a:close/>
              </a:path>
            </a:pathLst>
          </a:custGeom>
          <a:solidFill>
            <a:srgbClr val="FFC547"/>
          </a:solidFill>
          <a:ln/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 flipV="1">
            <a:off x="0" y="1943100"/>
            <a:ext cx="3200400" cy="3200400"/>
          </a:xfrm>
          <a:custGeom>
            <a:avLst/>
            <a:gdLst/>
            <a:ahLst/>
            <a:cxnLst/>
            <a:rect l="l" t="t" r="r" b="b"/>
            <a:pathLst>
              <a:path w="3200400" h="3200400">
                <a:moveTo>
                  <a:pt x="0" y="0"/>
                </a:moveTo>
                <a:lnTo>
                  <a:pt x="3200400" y="0"/>
                </a:lnTo>
                <a:quadBezTo>
                  <a:pt x="3200400" y="3200400"/>
                  <a:pt x="0" y="3200400"/>
                </a:quadBezTo>
                <a:lnTo>
                  <a:pt x="0" y="0"/>
                </a:lnTo>
                <a:close/>
              </a:path>
            </a:pathLst>
          </a:custGeom>
          <a:solidFill>
            <a:srgbClr val="734EB8"/>
          </a:solidFill>
          <a:ln/>
        </p:spPr>
      </p:sp>
      <p:sp>
        <p:nvSpPr>
          <p:cNvPr id="3" name="Text 1"/>
          <p:cNvSpPr/>
          <p:nvPr/>
        </p:nvSpPr>
        <p:spPr>
          <a:xfrm>
            <a:off x="2333187" y="1828800"/>
            <a:ext cx="4477625" cy="694944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Evaluating personal strengths and weaknesses for development</a:t>
            </a:r>
            <a:endParaRPr lang="en-US" sz="1500" dirty="0"/>
          </a:p>
        </p:txBody>
      </p:sp>
      <p:sp>
        <p:nvSpPr>
          <p:cNvPr id="4" name="Shape 2"/>
          <p:cNvSpPr/>
          <p:nvPr/>
        </p:nvSpPr>
        <p:spPr>
          <a:xfrm rot="5400000">
            <a:off x="7772400" y="0"/>
            <a:ext cx="1371600" cy="1371600"/>
          </a:xfrm>
          <a:custGeom>
            <a:avLst/>
            <a:gdLst/>
            <a:ahLst/>
            <a:cxnLst/>
            <a:rect l="l" t="t" r="r" b="b"/>
            <a:pathLst>
              <a:path w="1371600" h="1371600">
                <a:moveTo>
                  <a:pt x="0" y="0"/>
                </a:moveTo>
                <a:lnTo>
                  <a:pt x="1371600" y="0"/>
                </a:lnTo>
                <a:quadBezTo>
                  <a:pt x="1371600" y="1371600"/>
                  <a:pt x="0" y="1371600"/>
                </a:quadBezTo>
                <a:lnTo>
                  <a:pt x="0" y="0"/>
                </a:lnTo>
                <a:close/>
              </a:path>
            </a:pathLst>
          </a:custGeom>
          <a:solidFill>
            <a:srgbClr val="FFC547"/>
          </a:solidFill>
          <a:ln/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182880"/>
            <a:ext cx="6688836" cy="694944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Understanding your unique capabilities and limitations</a:t>
            </a:r>
            <a:endParaRPr lang="en-US" sz="150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46036" y="0"/>
            <a:ext cx="1998128" cy="1709492"/>
          </a:xfrm>
          <a:prstGeom prst="rect">
            <a:avLst/>
          </a:prstGeom>
        </p:spPr>
      </p:pic>
      <p:pic>
        <p:nvPicPr>
          <p:cNvPr id="4" name="Image 1" descr="/uploadFile/128_10.gif">    </p:cNvPr>
          <p:cNvPicPr>
            <a:picLocks noChangeAspect="1"/>
          </p:cNvPicPr>
          <p:nvPr/>
        </p:nvPicPr>
        <p:blipFill>
          <a:blip r:embed="rId2"/>
          <a:srcRect l="0" r="0" t="0" b="0"/>
          <a:stretch/>
        </p:blipFill>
        <p:spPr>
          <a:xfrm>
            <a:off x="1596730" y="1083264"/>
            <a:ext cx="457200" cy="457200"/>
          </a:xfrm>
          <a:prstGeom prst="rect">
            <a:avLst/>
          </a:prstGeom>
        </p:spPr>
      </p:pic>
      <p:pic>
        <p:nvPicPr>
          <p:cNvPr id="5" name="Image 2" descr="/uploadFile/128_10.gif">    </p:cNvPr>
          <p:cNvPicPr>
            <a:picLocks noChangeAspect="1"/>
          </p:cNvPicPr>
          <p:nvPr/>
        </p:nvPicPr>
        <p:blipFill>
          <a:blip r:embed="rId3"/>
          <a:srcRect l="0" r="0" t="0" b="0"/>
          <a:stretch/>
        </p:blipFill>
        <p:spPr>
          <a:xfrm>
            <a:off x="4343400" y="1439880"/>
            <a:ext cx="457200" cy="457200"/>
          </a:xfrm>
          <a:prstGeom prst="rect">
            <a:avLst/>
          </a:prstGeom>
        </p:spPr>
      </p:pic>
      <p:pic>
        <p:nvPicPr>
          <p:cNvPr id="6" name="Image 3" descr="/uploadFile/128_10.gif">    </p:cNvPr>
          <p:cNvPicPr>
            <a:picLocks noChangeAspect="1"/>
          </p:cNvPicPr>
          <p:nvPr/>
        </p:nvPicPr>
        <p:blipFill>
          <a:blip r:embed="rId4"/>
          <a:srcRect l="0" r="0" t="0" b="0"/>
          <a:stretch/>
        </p:blipFill>
        <p:spPr>
          <a:xfrm>
            <a:off x="7090070" y="1806213"/>
            <a:ext cx="457200" cy="457200"/>
          </a:xfrm>
          <a:prstGeom prst="rect">
            <a:avLst/>
          </a:prstGeom>
        </p:spPr>
      </p:pic>
      <p:sp>
        <p:nvSpPr>
          <p:cNvPr id="7" name="Shape 1"/>
          <p:cNvSpPr/>
          <p:nvPr/>
        </p:nvSpPr>
        <p:spPr>
          <a:xfrm>
            <a:off x="728050" y="1584198"/>
            <a:ext cx="2194560" cy="2560320"/>
          </a:xfrm>
          <a:custGeom>
            <a:avLst/>
            <a:gdLst/>
            <a:ahLst/>
            <a:cxnLst/>
            <a:rect l="l" t="t" r="r" b="b"/>
            <a:pathLst>
              <a:path w="2194560" h="2560320">
                <a:moveTo>
                  <a:pt x="134125" y="0"/>
                </a:moveTo>
                <a:lnTo>
                  <a:pt x="2194560" y="0"/>
                </a:lnTo>
                <a:lnTo>
                  <a:pt x="2194560" y="2426195"/>
                </a:lnTo>
                <a:quadBezTo>
                  <a:pt x="2194560" y="2560320"/>
                  <a:pt x="2060435" y="2560320"/>
                </a:quadBezTo>
                <a:lnTo>
                  <a:pt x="0" y="2560320"/>
                </a:lnTo>
                <a:lnTo>
                  <a:pt x="0" y="134125"/>
                </a:lnTo>
                <a:quadBezTo>
                  <a:pt x="0" y="0"/>
                  <a:pt x="134125" y="0"/>
                </a:quadBezTo>
                <a:close/>
              </a:path>
            </a:pathLst>
          </a:custGeom>
          <a:solidFill>
            <a:srgbClr val="FFFFFF">
              <a:alpha val="0"/>
            </a:srgbClr>
          </a:solidFill>
          <a:ln w="19050">
            <a:solidFill>
              <a:srgbClr val="6D52CF"/>
            </a:solidFill>
            <a:prstDash val="solid"/>
          </a:ln>
        </p:spPr>
      </p:sp>
      <p:sp>
        <p:nvSpPr>
          <p:cNvPr id="8" name="Shape 2"/>
          <p:cNvSpPr/>
          <p:nvPr/>
        </p:nvSpPr>
        <p:spPr>
          <a:xfrm>
            <a:off x="3474720" y="1939453"/>
            <a:ext cx="2194560" cy="2560320"/>
          </a:xfrm>
          <a:custGeom>
            <a:avLst/>
            <a:gdLst/>
            <a:ahLst/>
            <a:cxnLst/>
            <a:rect l="l" t="t" r="r" b="b"/>
            <a:pathLst>
              <a:path w="2194560" h="2560320">
                <a:moveTo>
                  <a:pt x="134125" y="0"/>
                </a:moveTo>
                <a:lnTo>
                  <a:pt x="2194560" y="0"/>
                </a:lnTo>
                <a:lnTo>
                  <a:pt x="2194560" y="2426195"/>
                </a:lnTo>
                <a:quadBezTo>
                  <a:pt x="2194560" y="2560320"/>
                  <a:pt x="2060435" y="2560320"/>
                </a:quadBezTo>
                <a:lnTo>
                  <a:pt x="0" y="2560320"/>
                </a:lnTo>
                <a:lnTo>
                  <a:pt x="0" y="134125"/>
                </a:lnTo>
                <a:quadBezTo>
                  <a:pt x="0" y="0"/>
                  <a:pt x="134125" y="0"/>
                </a:quadBezTo>
                <a:close/>
              </a:path>
            </a:pathLst>
          </a:custGeom>
          <a:solidFill>
            <a:srgbClr val="FFFFFF">
              <a:alpha val="0"/>
            </a:srgbClr>
          </a:solidFill>
          <a:ln w="19050">
            <a:solidFill>
              <a:srgbClr val="6D52CF"/>
            </a:solidFill>
            <a:prstDash val="solid"/>
          </a:ln>
        </p:spPr>
      </p:sp>
      <p:sp>
        <p:nvSpPr>
          <p:cNvPr id="9" name="Shape 3"/>
          <p:cNvSpPr/>
          <p:nvPr/>
        </p:nvSpPr>
        <p:spPr>
          <a:xfrm>
            <a:off x="6221390" y="2294708"/>
            <a:ext cx="2194560" cy="2560320"/>
          </a:xfrm>
          <a:custGeom>
            <a:avLst/>
            <a:gdLst/>
            <a:ahLst/>
            <a:cxnLst/>
            <a:rect l="l" t="t" r="r" b="b"/>
            <a:pathLst>
              <a:path w="2194560" h="2560320">
                <a:moveTo>
                  <a:pt x="134125" y="0"/>
                </a:moveTo>
                <a:lnTo>
                  <a:pt x="2194560" y="0"/>
                </a:lnTo>
                <a:lnTo>
                  <a:pt x="2194560" y="2426195"/>
                </a:lnTo>
                <a:quadBezTo>
                  <a:pt x="2194560" y="2560320"/>
                  <a:pt x="2060435" y="2560320"/>
                </a:quadBezTo>
                <a:lnTo>
                  <a:pt x="0" y="2560320"/>
                </a:lnTo>
                <a:lnTo>
                  <a:pt x="0" y="134125"/>
                </a:lnTo>
                <a:quadBezTo>
                  <a:pt x="0" y="0"/>
                  <a:pt x="134125" y="0"/>
                </a:quadBezTo>
                <a:close/>
              </a:path>
            </a:pathLst>
          </a:custGeom>
          <a:solidFill>
            <a:srgbClr val="FFFFFF">
              <a:alpha val="0"/>
            </a:srgbClr>
          </a:solidFill>
          <a:ln w="19050">
            <a:solidFill>
              <a:srgbClr val="6D52CF"/>
            </a:solidFill>
            <a:prstDash val="solid"/>
          </a:ln>
        </p:spPr>
      </p:sp>
      <p:sp>
        <p:nvSpPr>
          <p:cNvPr id="10" name="Text 4"/>
          <p:cNvSpPr/>
          <p:nvPr/>
        </p:nvSpPr>
        <p:spPr>
          <a:xfrm>
            <a:off x="728050" y="1584547"/>
            <a:ext cx="2194560" cy="555927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Exploring personal insights for growth</a:t>
            </a:r>
            <a:endParaRPr lang="en-US" sz="1500" dirty="0"/>
          </a:p>
        </p:txBody>
      </p:sp>
      <p:sp>
        <p:nvSpPr>
          <p:cNvPr id="11" name="Text 5"/>
          <p:cNvSpPr/>
          <p:nvPr/>
        </p:nvSpPr>
        <p:spPr>
          <a:xfrm>
            <a:off x="728050" y="2159921"/>
            <a:ext cx="2194560" cy="109728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Self-assessment allows individuals to gain valuable insights about their unique capabilities and limitations, paving the way for effective personal growth.</a:t>
            </a:r>
            <a:endParaRPr lang="en-US" sz="1500" dirty="0"/>
          </a:p>
        </p:txBody>
      </p:sp>
      <p:sp>
        <p:nvSpPr>
          <p:cNvPr id="12" name="Text 6"/>
          <p:cNvSpPr/>
          <p:nvPr/>
        </p:nvSpPr>
        <p:spPr>
          <a:xfrm>
            <a:off x="3474720" y="1939801"/>
            <a:ext cx="2194560" cy="742379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Recognizing the importance of self-reflection</a:t>
            </a:r>
            <a:endParaRPr lang="en-US" sz="1500" dirty="0"/>
          </a:p>
        </p:txBody>
      </p:sp>
      <p:sp>
        <p:nvSpPr>
          <p:cNvPr id="13" name="Text 7"/>
          <p:cNvSpPr/>
          <p:nvPr/>
        </p:nvSpPr>
        <p:spPr>
          <a:xfrm>
            <a:off x="3474720" y="2515176"/>
            <a:ext cx="2194560" cy="109728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Engaging in regular self-reflection helps individuals identify their strengths and weaknesses, which is essential for continuous development and improvement.</a:t>
            </a:r>
            <a:endParaRPr lang="en-US" sz="1500" dirty="0"/>
          </a:p>
        </p:txBody>
      </p:sp>
      <p:sp>
        <p:nvSpPr>
          <p:cNvPr id="14" name="Text 8"/>
          <p:cNvSpPr/>
          <p:nvPr/>
        </p:nvSpPr>
        <p:spPr>
          <a:xfrm>
            <a:off x="6221390" y="2295056"/>
            <a:ext cx="2194560" cy="742379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Using strengths for effective personal development</a:t>
            </a:r>
            <a:endParaRPr lang="en-US" sz="1500" dirty="0"/>
          </a:p>
        </p:txBody>
      </p:sp>
      <p:sp>
        <p:nvSpPr>
          <p:cNvPr id="15" name="Text 9"/>
          <p:cNvSpPr/>
          <p:nvPr/>
        </p:nvSpPr>
        <p:spPr>
          <a:xfrm>
            <a:off x="6221390" y="2870431"/>
            <a:ext cx="2194560" cy="109728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Evaluating one's strengths can empower individuals to harness these qualities for personal development and professional success.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65760" y="91440"/>
            <a:ext cx="6400800" cy="438912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Assessing personal attributes for effective growth</a:t>
            </a:r>
            <a:endParaRPr lang="en-US" sz="150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45872" y="0"/>
            <a:ext cx="1998128" cy="1632522"/>
          </a:xfrm>
          <a:prstGeom prst="rect">
            <a:avLst/>
          </a:prstGeom>
        </p:spPr>
      </p:pic>
      <p:pic>
        <p:nvPicPr>
          <p:cNvPr id="4" name="Image 1" descr="/uploadFile/128_10.gif">    </p:cNvPr>
          <p:cNvPicPr>
            <a:picLocks noChangeAspect="1"/>
          </p:cNvPicPr>
          <p:nvPr/>
        </p:nvPicPr>
        <p:blipFill>
          <a:blip r:embed="rId2"/>
          <a:srcRect l="0" r="0" t="0" b="0"/>
          <a:stretch/>
        </p:blipFill>
        <p:spPr>
          <a:xfrm>
            <a:off x="292608" y="959206"/>
            <a:ext cx="457200" cy="4572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49808" y="959206"/>
            <a:ext cx="3657600" cy="555927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Identifying key attributes for self-improvement</a:t>
            </a:r>
            <a:endParaRPr lang="en-US" sz="1500" dirty="0"/>
          </a:p>
        </p:txBody>
      </p:sp>
      <p:sp>
        <p:nvSpPr>
          <p:cNvPr id="6" name="Text 2"/>
          <p:cNvSpPr/>
          <p:nvPr/>
        </p:nvSpPr>
        <p:spPr>
          <a:xfrm>
            <a:off x="749808" y="1300277"/>
            <a:ext cx="3657600" cy="73152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By assessing personal attributes, individuals can pinpoint areas that require improvement, leading to more focused and effective growth efforts.</a:t>
            </a:r>
            <a:endParaRPr lang="en-US" sz="1500" dirty="0"/>
          </a:p>
        </p:txBody>
      </p:sp>
      <p:sp>
        <p:nvSpPr>
          <p:cNvPr id="7" name="Shape 3"/>
          <p:cNvSpPr/>
          <p:nvPr/>
        </p:nvSpPr>
        <p:spPr>
          <a:xfrm>
            <a:off x="4841394" y="1645006"/>
            <a:ext cx="4302606" cy="1371600"/>
          </a:xfrm>
          <a:custGeom>
            <a:avLst/>
            <a:gdLst/>
            <a:ahLst/>
            <a:cxnLst/>
            <a:rect l="l" t="t" r="r" b="b"/>
            <a:pathLst>
              <a:path w="4302606" h="1371600">
                <a:moveTo>
                  <a:pt x="171450" y="0"/>
                </a:moveTo>
                <a:lnTo>
                  <a:pt x="4302606" y="0"/>
                </a:lnTo>
                <a:lnTo>
                  <a:pt x="4302606" y="1200150"/>
                </a:lnTo>
                <a:quadBezTo>
                  <a:pt x="4302606" y="1371600"/>
                  <a:pt x="4131156" y="1371600"/>
                </a:quadBezTo>
                <a:lnTo>
                  <a:pt x="0" y="1371600"/>
                </a:lnTo>
                <a:lnTo>
                  <a:pt x="0" y="171450"/>
                </a:lnTo>
                <a:quadBezTo>
                  <a:pt x="0" y="0"/>
                  <a:pt x="171450" y="0"/>
                </a:quadBezTo>
                <a:close/>
              </a:path>
            </a:pathLst>
          </a:custGeom>
          <a:solidFill>
            <a:srgbClr val="734EB8"/>
          </a:solidFill>
          <a:ln/>
        </p:spPr>
      </p:sp>
      <p:sp>
        <p:nvSpPr>
          <p:cNvPr id="8" name="Text 4"/>
          <p:cNvSpPr/>
          <p:nvPr/>
        </p:nvSpPr>
        <p:spPr>
          <a:xfrm>
            <a:off x="5029200" y="1645006"/>
            <a:ext cx="3657600" cy="555927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role of self-reflection in personal development</a:t>
            </a:r>
            <a:endParaRPr lang="en-US" sz="1500" dirty="0"/>
          </a:p>
        </p:txBody>
      </p:sp>
      <p:sp>
        <p:nvSpPr>
          <p:cNvPr id="9" name="Text 5"/>
          <p:cNvSpPr/>
          <p:nvPr/>
        </p:nvSpPr>
        <p:spPr>
          <a:xfrm>
            <a:off x="5029200" y="1986077"/>
            <a:ext cx="3657600" cy="73152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Self-reflection plays a crucial role in understanding personal attributes, allowing individuals to align their growth strategies with their unique characteristics.</a:t>
            </a:r>
            <a:endParaRPr lang="en-US" sz="1500" dirty="0"/>
          </a:p>
        </p:txBody>
      </p:sp>
      <p:pic>
        <p:nvPicPr>
          <p:cNvPr id="10" name="Image 2" descr="/uploadFile/128_10.gif">    </p:cNvPr>
          <p:cNvPicPr>
            <a:picLocks noChangeAspect="1"/>
          </p:cNvPicPr>
          <p:nvPr/>
        </p:nvPicPr>
        <p:blipFill>
          <a:blip r:embed="rId3"/>
          <a:srcRect l="0" r="0" t="0" b="0"/>
          <a:stretch/>
        </p:blipFill>
        <p:spPr>
          <a:xfrm>
            <a:off x="292608" y="2782519"/>
            <a:ext cx="457200" cy="457200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749808" y="2782519"/>
            <a:ext cx="3657600" cy="369332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Leveraging personal attributes for success</a:t>
            </a:r>
            <a:endParaRPr lang="en-US" sz="1500" dirty="0"/>
          </a:p>
        </p:txBody>
      </p:sp>
      <p:sp>
        <p:nvSpPr>
          <p:cNvPr id="12" name="Text 7"/>
          <p:cNvSpPr/>
          <p:nvPr/>
        </p:nvSpPr>
        <p:spPr>
          <a:xfrm>
            <a:off x="749808" y="3123590"/>
            <a:ext cx="3657600" cy="73152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Recognizing and leveraging one's personal attributes can significantly contribute to achieving both personal and professional success in various endeavors.</a:t>
            </a:r>
            <a:endParaRPr lang="en-US" sz="1500" dirty="0"/>
          </a:p>
        </p:txBody>
      </p:sp>
      <p:sp>
        <p:nvSpPr>
          <p:cNvPr id="13" name="Shape 8"/>
          <p:cNvSpPr/>
          <p:nvPr/>
        </p:nvSpPr>
        <p:spPr>
          <a:xfrm>
            <a:off x="4841394" y="3468319"/>
            <a:ext cx="4302606" cy="1371600"/>
          </a:xfrm>
          <a:custGeom>
            <a:avLst/>
            <a:gdLst/>
            <a:ahLst/>
            <a:cxnLst/>
            <a:rect l="l" t="t" r="r" b="b"/>
            <a:pathLst>
              <a:path w="4302606" h="1371600">
                <a:moveTo>
                  <a:pt x="171450" y="0"/>
                </a:moveTo>
                <a:lnTo>
                  <a:pt x="4302606" y="0"/>
                </a:lnTo>
                <a:lnTo>
                  <a:pt x="4302606" y="1200150"/>
                </a:lnTo>
                <a:quadBezTo>
                  <a:pt x="4302606" y="1371600"/>
                  <a:pt x="4131156" y="1371600"/>
                </a:quadBezTo>
                <a:lnTo>
                  <a:pt x="0" y="1371600"/>
                </a:lnTo>
                <a:lnTo>
                  <a:pt x="0" y="171450"/>
                </a:lnTo>
                <a:quadBezTo>
                  <a:pt x="0" y="0"/>
                  <a:pt x="171450" y="0"/>
                </a:quadBezTo>
                <a:close/>
              </a:path>
            </a:pathLst>
          </a:custGeom>
          <a:solidFill>
            <a:srgbClr val="734EB8"/>
          </a:solidFill>
          <a:ln/>
        </p:spPr>
      </p:sp>
      <p:sp>
        <p:nvSpPr>
          <p:cNvPr id="14" name="Text 9"/>
          <p:cNvSpPr/>
          <p:nvPr/>
        </p:nvSpPr>
        <p:spPr>
          <a:xfrm>
            <a:off x="5029200" y="3468319"/>
            <a:ext cx="3657600" cy="369332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General principles for effective assessment</a:t>
            </a:r>
            <a:endParaRPr lang="en-US" sz="1500" dirty="0"/>
          </a:p>
        </p:txBody>
      </p:sp>
      <p:sp>
        <p:nvSpPr>
          <p:cNvPr id="15" name="Text 10"/>
          <p:cNvSpPr/>
          <p:nvPr/>
        </p:nvSpPr>
        <p:spPr>
          <a:xfrm>
            <a:off x="5029200" y="3809390"/>
            <a:ext cx="3657600" cy="73152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Applying general principles to personal assessment can streamline the process of identifying growth opportunities, ensuring a more structured approach to development.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65760" y="91440"/>
            <a:ext cx="6400800" cy="438912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Identifying strengths that drive your success</a:t>
            </a:r>
            <a:endParaRPr lang="en-US" sz="1500" dirty="0"/>
          </a:p>
        </p:txBody>
      </p:sp>
      <p:pic>
        <p:nvPicPr>
          <p:cNvPr id="3" name="Image 0" descr="/uploadFile/128_3.jpg">    </p:cNvPr>
          <p:cNvPicPr>
            <a:picLocks noChangeAspect="1"/>
          </p:cNvPicPr>
          <p:nvPr/>
        </p:nvPicPr>
        <p:blipFill>
          <a:blip r:embed="rId1"/>
          <a:srcRect l="0" r="47368" t="9910" b="0"/>
          <a:stretch/>
        </p:blipFill>
        <p:spPr>
          <a:xfrm>
            <a:off x="6139165" y="1383789"/>
            <a:ext cx="2835564" cy="2780884"/>
          </a:xfrm>
          <a:prstGeom prst="ellipse">
            <a:avLst/>
          </a:prstGeom>
        </p:spPr>
      </p:pic>
      <p:pic>
        <p:nvPicPr>
          <p:cNvPr id="4" name="Image 1" descr="/uploadFile/128_5.gif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297" y="945373"/>
            <a:ext cx="914400" cy="914400"/>
          </a:xfrm>
          <a:prstGeom prst="rect">
            <a:avLst/>
          </a:prstGeom>
        </p:spPr>
      </p:pic>
      <p:pic>
        <p:nvPicPr>
          <p:cNvPr id="5" name="Image 2" descr="/uploadFile/128_6.gif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297" y="2328918"/>
            <a:ext cx="914400" cy="914400"/>
          </a:xfrm>
          <a:prstGeom prst="rect">
            <a:avLst/>
          </a:prstGeom>
        </p:spPr>
      </p:pic>
      <p:pic>
        <p:nvPicPr>
          <p:cNvPr id="6" name="Image 3" descr="/uploadFile/128_9.gif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297" y="3712464"/>
            <a:ext cx="914400" cy="914400"/>
          </a:xfrm>
          <a:prstGeom prst="rect">
            <a:avLst/>
          </a:prstGeom>
        </p:spPr>
      </p:pic>
      <p:sp>
        <p:nvSpPr>
          <p:cNvPr id="7" name="Shape 1"/>
          <p:cNvSpPr/>
          <p:nvPr/>
        </p:nvSpPr>
        <p:spPr>
          <a:xfrm>
            <a:off x="1280160" y="853933"/>
            <a:ext cx="4572000" cy="1097280"/>
          </a:xfrm>
          <a:custGeom>
            <a:avLst/>
            <a:gdLst/>
            <a:ahLst/>
            <a:cxnLst/>
            <a:rect l="l" t="t" r="r" b="b"/>
            <a:pathLst>
              <a:path w="4572000" h="1097280">
                <a:moveTo>
                  <a:pt x="137160" y="0"/>
                </a:moveTo>
                <a:lnTo>
                  <a:pt x="4572000" y="0"/>
                </a:lnTo>
                <a:lnTo>
                  <a:pt x="4572000" y="960120"/>
                </a:lnTo>
                <a:quadBezTo>
                  <a:pt x="4572000" y="1097280"/>
                  <a:pt x="4434840" y="1097280"/>
                </a:quadBezTo>
                <a:lnTo>
                  <a:pt x="0" y="1097280"/>
                </a:lnTo>
                <a:lnTo>
                  <a:pt x="0" y="137160"/>
                </a:lnTo>
                <a:quadBezTo>
                  <a:pt x="0" y="0"/>
                  <a:pt x="137160" y="0"/>
                </a:quadBezTo>
                <a:close/>
              </a:path>
            </a:pathLst>
          </a:custGeom>
          <a:solidFill>
            <a:srgbClr val="FFFFFF">
              <a:alpha val="0"/>
            </a:srgbClr>
          </a:solidFill>
          <a:ln w="19050">
            <a:solidFill>
              <a:srgbClr val="6D52CF"/>
            </a:solidFill>
            <a:prstDash val="solid"/>
          </a:ln>
        </p:spPr>
      </p:sp>
      <p:sp>
        <p:nvSpPr>
          <p:cNvPr id="8" name="Text 2"/>
          <p:cNvSpPr/>
          <p:nvPr/>
        </p:nvSpPr>
        <p:spPr>
          <a:xfrm>
            <a:off x="1280160" y="853933"/>
            <a:ext cx="4572000" cy="369332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Examining how strengths contribute to achievements</a:t>
            </a:r>
            <a:endParaRPr lang="en-US" sz="1500" dirty="0"/>
          </a:p>
        </p:txBody>
      </p:sp>
      <p:sp>
        <p:nvSpPr>
          <p:cNvPr id="9" name="Text 3"/>
          <p:cNvSpPr/>
          <p:nvPr/>
        </p:nvSpPr>
        <p:spPr>
          <a:xfrm>
            <a:off x="1280160" y="1207988"/>
            <a:ext cx="4572000" cy="73152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Identifying specific strengths that drive success can help individuals strategically leverage these attributes to achieve their personal and professional goals.</a:t>
            </a:r>
            <a:endParaRPr lang="en-US" sz="1500" dirty="0"/>
          </a:p>
        </p:txBody>
      </p:sp>
      <p:sp>
        <p:nvSpPr>
          <p:cNvPr id="10" name="Shape 4"/>
          <p:cNvSpPr/>
          <p:nvPr/>
        </p:nvSpPr>
        <p:spPr>
          <a:xfrm>
            <a:off x="1280160" y="2237478"/>
            <a:ext cx="4572000" cy="1097280"/>
          </a:xfrm>
          <a:custGeom>
            <a:avLst/>
            <a:gdLst/>
            <a:ahLst/>
            <a:cxnLst/>
            <a:rect l="l" t="t" r="r" b="b"/>
            <a:pathLst>
              <a:path w="4572000" h="1097280">
                <a:moveTo>
                  <a:pt x="137160" y="0"/>
                </a:moveTo>
                <a:lnTo>
                  <a:pt x="4572000" y="0"/>
                </a:lnTo>
                <a:lnTo>
                  <a:pt x="4572000" y="960120"/>
                </a:lnTo>
                <a:quadBezTo>
                  <a:pt x="4572000" y="1097280"/>
                  <a:pt x="4434840" y="1097280"/>
                </a:quadBezTo>
                <a:lnTo>
                  <a:pt x="0" y="1097280"/>
                </a:lnTo>
                <a:lnTo>
                  <a:pt x="0" y="137160"/>
                </a:lnTo>
                <a:quadBezTo>
                  <a:pt x="0" y="0"/>
                  <a:pt x="137160" y="0"/>
                </a:quadBezTo>
                <a:close/>
              </a:path>
            </a:pathLst>
          </a:custGeom>
          <a:solidFill>
            <a:srgbClr val="FFFFFF">
              <a:alpha val="0"/>
            </a:srgbClr>
          </a:solidFill>
          <a:ln w="19050">
            <a:solidFill>
              <a:srgbClr val="FFC547"/>
            </a:solidFill>
            <a:prstDash val="solid"/>
          </a:ln>
        </p:spPr>
      </p:sp>
      <p:sp>
        <p:nvSpPr>
          <p:cNvPr id="11" name="Text 5"/>
          <p:cNvSpPr/>
          <p:nvPr/>
        </p:nvSpPr>
        <p:spPr>
          <a:xfrm>
            <a:off x="1280160" y="2237478"/>
            <a:ext cx="4572000" cy="369332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significance of recognizing personal strengths</a:t>
            </a:r>
            <a:endParaRPr lang="en-US" sz="1500" dirty="0"/>
          </a:p>
        </p:txBody>
      </p:sp>
      <p:sp>
        <p:nvSpPr>
          <p:cNvPr id="12" name="Text 6"/>
          <p:cNvSpPr/>
          <p:nvPr/>
        </p:nvSpPr>
        <p:spPr>
          <a:xfrm>
            <a:off x="1280160" y="2591351"/>
            <a:ext cx="4572000" cy="54864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Understanding and acknowledging personal strengths is vital for building confidence and motivating oneself to pursue continuous growth.</a:t>
            </a:r>
            <a:endParaRPr lang="en-US" sz="1500" dirty="0"/>
          </a:p>
        </p:txBody>
      </p:sp>
      <p:sp>
        <p:nvSpPr>
          <p:cNvPr id="13" name="Shape 7"/>
          <p:cNvSpPr/>
          <p:nvPr/>
        </p:nvSpPr>
        <p:spPr>
          <a:xfrm>
            <a:off x="1280160" y="3621024"/>
            <a:ext cx="4572000" cy="1097280"/>
          </a:xfrm>
          <a:custGeom>
            <a:avLst/>
            <a:gdLst/>
            <a:ahLst/>
            <a:cxnLst/>
            <a:rect l="l" t="t" r="r" b="b"/>
            <a:pathLst>
              <a:path w="4572000" h="1097280">
                <a:moveTo>
                  <a:pt x="137160" y="0"/>
                </a:moveTo>
                <a:lnTo>
                  <a:pt x="4572000" y="0"/>
                </a:lnTo>
                <a:lnTo>
                  <a:pt x="4572000" y="960120"/>
                </a:lnTo>
                <a:quadBezTo>
                  <a:pt x="4572000" y="1097280"/>
                  <a:pt x="4434840" y="1097280"/>
                </a:quadBezTo>
                <a:lnTo>
                  <a:pt x="0" y="1097280"/>
                </a:lnTo>
                <a:lnTo>
                  <a:pt x="0" y="137160"/>
                </a:lnTo>
                <a:quadBezTo>
                  <a:pt x="0" y="0"/>
                  <a:pt x="137160" y="0"/>
                </a:quadBezTo>
                <a:close/>
              </a:path>
            </a:pathLst>
          </a:custGeom>
          <a:solidFill>
            <a:srgbClr val="FFFFFF">
              <a:alpha val="0"/>
            </a:srgbClr>
          </a:solidFill>
          <a:ln w="19050">
            <a:solidFill>
              <a:srgbClr val="6D52CF"/>
            </a:solidFill>
            <a:prstDash val="solid"/>
          </a:ln>
        </p:spPr>
      </p:sp>
      <p:sp>
        <p:nvSpPr>
          <p:cNvPr id="14" name="Text 8"/>
          <p:cNvSpPr/>
          <p:nvPr/>
        </p:nvSpPr>
        <p:spPr>
          <a:xfrm>
            <a:off x="1280160" y="3621024"/>
            <a:ext cx="4572000" cy="369332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Strategies for utilizing strengths effectively</a:t>
            </a:r>
            <a:endParaRPr lang="en-US" sz="1500" dirty="0"/>
          </a:p>
        </p:txBody>
      </p:sp>
      <p:sp>
        <p:nvSpPr>
          <p:cNvPr id="15" name="Text 9"/>
          <p:cNvSpPr/>
          <p:nvPr/>
        </p:nvSpPr>
        <p:spPr>
          <a:xfrm>
            <a:off x="1280160" y="3974897"/>
            <a:ext cx="4572000" cy="54864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Developing strategies to utilize identified strengths effectively can enhance performance and foster a more fulfilling personal and professional life.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 flipV="1">
            <a:off x="0" y="1943100"/>
            <a:ext cx="3200400" cy="3200400"/>
          </a:xfrm>
          <a:custGeom>
            <a:avLst/>
            <a:gdLst/>
            <a:ahLst/>
            <a:cxnLst/>
            <a:rect l="l" t="t" r="r" b="b"/>
            <a:pathLst>
              <a:path w="3200400" h="3200400">
                <a:moveTo>
                  <a:pt x="0" y="0"/>
                </a:moveTo>
                <a:lnTo>
                  <a:pt x="3200400" y="0"/>
                </a:lnTo>
                <a:quadBezTo>
                  <a:pt x="3200400" y="3200400"/>
                  <a:pt x="0" y="3200400"/>
                </a:quadBezTo>
                <a:lnTo>
                  <a:pt x="0" y="0"/>
                </a:lnTo>
                <a:close/>
              </a:path>
            </a:pathLst>
          </a:custGeom>
          <a:solidFill>
            <a:srgbClr val="734EB8"/>
          </a:solidFill>
          <a:ln/>
        </p:spPr>
      </p:sp>
      <p:sp>
        <p:nvSpPr>
          <p:cNvPr id="3" name="Text 1"/>
          <p:cNvSpPr/>
          <p:nvPr/>
        </p:nvSpPr>
        <p:spPr>
          <a:xfrm>
            <a:off x="2333187" y="1828800"/>
            <a:ext cx="4477625" cy="694944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importance of reflection in personal growth</a:t>
            </a:r>
            <a:endParaRPr lang="en-US" sz="1500" dirty="0"/>
          </a:p>
        </p:txBody>
      </p:sp>
      <p:sp>
        <p:nvSpPr>
          <p:cNvPr id="4" name="Shape 2"/>
          <p:cNvSpPr/>
          <p:nvPr/>
        </p:nvSpPr>
        <p:spPr>
          <a:xfrm rot="5400000">
            <a:off x="7772400" y="0"/>
            <a:ext cx="1371600" cy="1371600"/>
          </a:xfrm>
          <a:custGeom>
            <a:avLst/>
            <a:gdLst/>
            <a:ahLst/>
            <a:cxnLst/>
            <a:rect l="l" t="t" r="r" b="b"/>
            <a:pathLst>
              <a:path w="1371600" h="1371600">
                <a:moveTo>
                  <a:pt x="0" y="0"/>
                </a:moveTo>
                <a:lnTo>
                  <a:pt x="1371600" y="0"/>
                </a:lnTo>
                <a:quadBezTo>
                  <a:pt x="1371600" y="1371600"/>
                  <a:pt x="0" y="1371600"/>
                </a:quadBezTo>
                <a:lnTo>
                  <a:pt x="0" y="0"/>
                </a:lnTo>
                <a:close/>
              </a:path>
            </a:pathLst>
          </a:custGeom>
          <a:solidFill>
            <a:srgbClr val="FFC547"/>
          </a:solidFill>
          <a:ln/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 flipH="1" flipV="1" rot="5400000">
            <a:off x="0" y="4459932"/>
            <a:ext cx="683568" cy="683568"/>
          </a:xfrm>
          <a:custGeom>
            <a:avLst/>
            <a:gdLst/>
            <a:ahLst/>
            <a:cxnLst/>
            <a:rect l="l" t="t" r="r" b="b"/>
            <a:pathLst>
              <a:path w="683568" h="683568">
                <a:moveTo>
                  <a:pt x="0" y="0"/>
                </a:moveTo>
                <a:lnTo>
                  <a:pt x="683568" y="0"/>
                </a:lnTo>
                <a:quadBezTo>
                  <a:pt x="683568" y="683568"/>
                  <a:pt x="0" y="683568"/>
                </a:quadBezTo>
                <a:lnTo>
                  <a:pt x="0" y="0"/>
                </a:lnTo>
                <a:close/>
              </a:path>
            </a:pathLst>
          </a:custGeom>
          <a:solidFill>
            <a:srgbClr val="734EB8"/>
          </a:solidFill>
          <a:ln/>
        </p:spPr>
      </p:sp>
      <p:sp>
        <p:nvSpPr>
          <p:cNvPr id="3" name="Text 1"/>
          <p:cNvSpPr/>
          <p:nvPr/>
        </p:nvSpPr>
        <p:spPr>
          <a:xfrm>
            <a:off x="274320" y="274320"/>
            <a:ext cx="7315200" cy="438912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role of self-reflection in achieving goals</a:t>
            </a:r>
            <a:endParaRPr lang="en-US" sz="1500" dirty="0"/>
          </a:p>
        </p:txBody>
      </p:sp>
      <p:sp>
        <p:nvSpPr>
          <p:cNvPr id="4" name="Text 2"/>
          <p:cNvSpPr/>
          <p:nvPr/>
        </p:nvSpPr>
        <p:spPr>
          <a:xfrm>
            <a:off x="274320" y="1098006"/>
            <a:ext cx="347469" cy="369332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400" dirty="0">
                <a:solidFill>
                  <a:srgbClr val="734E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◉</a:t>
            </a:r>
            <a:endParaRPr lang="en-US" sz="1500" dirty="0"/>
          </a:p>
        </p:txBody>
      </p:sp>
      <p:sp>
        <p:nvSpPr>
          <p:cNvPr id="5" name="Text 3"/>
          <p:cNvSpPr/>
          <p:nvPr/>
        </p:nvSpPr>
        <p:spPr>
          <a:xfrm>
            <a:off x="274320" y="2307959"/>
            <a:ext cx="347469" cy="369332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400" dirty="0">
                <a:solidFill>
                  <a:srgbClr val="734E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◉</a:t>
            </a:r>
            <a:endParaRPr lang="en-US" sz="1500" dirty="0"/>
          </a:p>
        </p:txBody>
      </p:sp>
      <p:sp>
        <p:nvSpPr>
          <p:cNvPr id="6" name="Text 4"/>
          <p:cNvSpPr/>
          <p:nvPr/>
        </p:nvSpPr>
        <p:spPr>
          <a:xfrm>
            <a:off x="274320" y="3518163"/>
            <a:ext cx="347469" cy="369332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400" dirty="0">
                <a:solidFill>
                  <a:srgbClr val="734E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◉</a:t>
            </a:r>
            <a:endParaRPr lang="en-US" sz="1500" dirty="0"/>
          </a:p>
        </p:txBody>
      </p:sp>
      <p:sp>
        <p:nvSpPr>
          <p:cNvPr id="7" name="Text 5"/>
          <p:cNvSpPr/>
          <p:nvPr/>
        </p:nvSpPr>
        <p:spPr>
          <a:xfrm>
            <a:off x="566925" y="1098194"/>
            <a:ext cx="4572000" cy="369332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Understanding the significance of self-assessment</a:t>
            </a:r>
            <a:endParaRPr lang="en-US" sz="1500" dirty="0"/>
          </a:p>
        </p:txBody>
      </p:sp>
      <p:sp>
        <p:nvSpPr>
          <p:cNvPr id="8" name="Text 6"/>
          <p:cNvSpPr/>
          <p:nvPr/>
        </p:nvSpPr>
        <p:spPr>
          <a:xfrm>
            <a:off x="566925" y="1351883"/>
            <a:ext cx="4572000" cy="54864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Self-assessment allows individuals to evaluate their strengths and weaknesses, providing a foundation for setting realistic and achievable goals.</a:t>
            </a:r>
            <a:endParaRPr lang="en-US" sz="1500" dirty="0"/>
          </a:p>
        </p:txBody>
      </p:sp>
      <p:sp>
        <p:nvSpPr>
          <p:cNvPr id="9" name="Text 7"/>
          <p:cNvSpPr/>
          <p:nvPr/>
        </p:nvSpPr>
        <p:spPr>
          <a:xfrm>
            <a:off x="566925" y="2307946"/>
            <a:ext cx="4572000" cy="369332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Strategies for effective self-reflection</a:t>
            </a:r>
            <a:endParaRPr lang="en-US" sz="1500" dirty="0"/>
          </a:p>
        </p:txBody>
      </p:sp>
      <p:sp>
        <p:nvSpPr>
          <p:cNvPr id="10" name="Text 8"/>
          <p:cNvSpPr/>
          <p:nvPr/>
        </p:nvSpPr>
        <p:spPr>
          <a:xfrm>
            <a:off x="566925" y="2561634"/>
            <a:ext cx="4572000" cy="54864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Implementing structured techniques such as journaling or guided questioning can enhance the self-reflection process and lead to clearer insights.</a:t>
            </a:r>
            <a:endParaRPr lang="en-US" sz="1500" dirty="0"/>
          </a:p>
        </p:txBody>
      </p:sp>
      <p:sp>
        <p:nvSpPr>
          <p:cNvPr id="11" name="Text 9"/>
          <p:cNvSpPr/>
          <p:nvPr/>
        </p:nvSpPr>
        <p:spPr>
          <a:xfrm>
            <a:off x="566925" y="3518163"/>
            <a:ext cx="4572000" cy="369332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Connecting self-reflection to personal growth</a:t>
            </a:r>
            <a:endParaRPr lang="en-US" sz="1500" dirty="0"/>
          </a:p>
        </p:txBody>
      </p:sp>
      <p:sp>
        <p:nvSpPr>
          <p:cNvPr id="12" name="Text 10"/>
          <p:cNvSpPr/>
          <p:nvPr/>
        </p:nvSpPr>
        <p:spPr>
          <a:xfrm>
            <a:off x="566925" y="3772300"/>
            <a:ext cx="4572000" cy="73152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Engaging in self-reflection fosters a deeper understanding of one's motivations, which is essential for meaningful personal growth and development.</a:t>
            </a:r>
            <a:endParaRPr lang="en-US" sz="1500" dirty="0"/>
          </a:p>
        </p:txBody>
      </p:sp>
      <p:sp>
        <p:nvSpPr>
          <p:cNvPr id="13" name="Shape 11"/>
          <p:cNvSpPr/>
          <p:nvPr/>
        </p:nvSpPr>
        <p:spPr>
          <a:xfrm flipH="1">
            <a:off x="5405018" y="2963570"/>
            <a:ext cx="3738982" cy="1463040"/>
          </a:xfrm>
          <a:custGeom>
            <a:avLst/>
            <a:gdLst/>
            <a:ahLst/>
            <a:cxnLst/>
            <a:rect l="l" t="t" r="r" b="b"/>
            <a:pathLst>
              <a:path w="3738982" h="1463040">
                <a:moveTo>
                  <a:pt x="182880" y="0"/>
                </a:moveTo>
                <a:lnTo>
                  <a:pt x="3738982" y="0"/>
                </a:lnTo>
                <a:lnTo>
                  <a:pt x="3738982" y="1280160"/>
                </a:lnTo>
                <a:quadBezTo>
                  <a:pt x="3738982" y="1463040"/>
                  <a:pt x="3556102" y="1463040"/>
                </a:quadBezTo>
                <a:lnTo>
                  <a:pt x="0" y="1463040"/>
                </a:lnTo>
                <a:lnTo>
                  <a:pt x="0" y="182880"/>
                </a:lnTo>
                <a:quadBezTo>
                  <a:pt x="0" y="0"/>
                  <a:pt x="182880" y="0"/>
                </a:quadBezTo>
                <a:close/>
              </a:path>
            </a:pathLst>
          </a:custGeom>
          <a:solidFill>
            <a:srgbClr val="734EB8"/>
          </a:solidFill>
          <a:ln/>
        </p:spPr>
      </p:sp>
      <p:sp>
        <p:nvSpPr>
          <p:cNvPr id="14" name="Text 12"/>
          <p:cNvSpPr/>
          <p:nvPr/>
        </p:nvSpPr>
        <p:spPr>
          <a:xfrm>
            <a:off x="5405018" y="2958084"/>
            <a:ext cx="3474720" cy="555927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impact of self-reflection on goal achievement</a:t>
            </a:r>
            <a:endParaRPr lang="en-US" sz="1500" dirty="0"/>
          </a:p>
        </p:txBody>
      </p:sp>
      <p:sp>
        <p:nvSpPr>
          <p:cNvPr id="15" name="Text 13"/>
          <p:cNvSpPr/>
          <p:nvPr/>
        </p:nvSpPr>
        <p:spPr>
          <a:xfrm>
            <a:off x="5405018" y="3298241"/>
            <a:ext cx="3474720" cy="73152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Regular self-reflection practices can significantly improve one's ability to achieve set goals by facilitating adjustments based on learned experiences.</a:t>
            </a:r>
            <a:endParaRPr lang="en-US" sz="1500" dirty="0"/>
          </a:p>
        </p:txBody>
      </p:sp>
      <p:sp>
        <p:nvSpPr>
          <p:cNvPr id="16" name="Shape 14"/>
          <p:cNvSpPr/>
          <p:nvPr/>
        </p:nvSpPr>
        <p:spPr>
          <a:xfrm rot="5400000">
            <a:off x="7680960" y="0"/>
            <a:ext cx="1463040" cy="1463040"/>
          </a:xfrm>
          <a:custGeom>
            <a:avLst/>
            <a:gdLst/>
            <a:ahLst/>
            <a:cxnLst/>
            <a:rect l="l" t="t" r="r" b="b"/>
            <a:pathLst>
              <a:path w="1463040" h="1463040">
                <a:moveTo>
                  <a:pt x="0" y="0"/>
                </a:moveTo>
                <a:lnTo>
                  <a:pt x="1463040" y="0"/>
                </a:lnTo>
                <a:quadBezTo>
                  <a:pt x="1463040" y="1463040"/>
                  <a:pt x="0" y="1463040"/>
                </a:quadBezTo>
                <a:lnTo>
                  <a:pt x="0" y="0"/>
                </a:lnTo>
                <a:close/>
              </a:path>
            </a:pathLst>
          </a:custGeom>
          <a:solidFill>
            <a:srgbClr val="FFC547"/>
          </a:solidFill>
          <a:ln/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65760" y="365760"/>
            <a:ext cx="2960827" cy="950976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How reflective practices enhance learning experiences</a:t>
            </a:r>
            <a:endParaRPr lang="en-US" sz="1500" dirty="0"/>
          </a:p>
        </p:txBody>
      </p:sp>
      <p:sp>
        <p:nvSpPr>
          <p:cNvPr id="3" name="Shape 1"/>
          <p:cNvSpPr/>
          <p:nvPr/>
        </p:nvSpPr>
        <p:spPr>
          <a:xfrm flipH="1" flipV="1">
            <a:off x="0" y="2400300"/>
            <a:ext cx="2743200" cy="2743200"/>
          </a:xfrm>
          <a:custGeom>
            <a:avLst/>
            <a:gdLst/>
            <a:ahLst/>
            <a:cxnLst/>
            <a:rect l="l" t="t" r="r" b="b"/>
            <a:pathLst>
              <a:path w="2743200" h="2743200">
                <a:moveTo>
                  <a:pt x="1371600" y="0"/>
                </a:moveTo>
                <a:cubicBezTo>
                  <a:pt x="614593" y="0"/>
                  <a:pt x="0" y="614593"/>
                  <a:pt x="0" y="1371600"/>
                </a:cubicBezTo>
                <a:cubicBezTo>
                  <a:pt x="0" y="2128607"/>
                  <a:pt x="614593" y="2743200"/>
                  <a:pt x="1371600" y="2743200"/>
                </a:cubicBezTo>
                <a:cubicBezTo>
                  <a:pt x="2128607" y="2743200"/>
                  <a:pt x="2743200" y="2128607"/>
                  <a:pt x="2743200" y="1371600"/>
                </a:cubicBezTo>
                <a:lnTo>
                  <a:pt x="2743200" y="0"/>
                </a:lnTo>
                <a:lnTo>
                  <a:pt x="1371600" y="0"/>
                </a:lnTo>
                <a:close/>
              </a:path>
            </a:pathLst>
          </a:custGeom>
          <a:solidFill>
            <a:srgbClr val="734EB8"/>
          </a:solidFill>
          <a:ln/>
        </p:spPr>
      </p:sp>
      <p:pic>
        <p:nvPicPr>
          <p:cNvPr id="4" name="Image 0" descr="/uploadFile/128_1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185305" y="2585605"/>
            <a:ext cx="2372591" cy="2372591"/>
          </a:xfrm>
          <a:prstGeom prst="ellipse">
            <a:avLst/>
          </a:prstGeom>
        </p:spPr>
      </p:pic>
      <p:pic>
        <p:nvPicPr>
          <p:cNvPr id="5" name="Image 1" descr="/uploadFile/128_10.gif">    </p:cNvPr>
          <p:cNvPicPr>
            <a:picLocks noChangeAspect="1"/>
          </p:cNvPicPr>
          <p:nvPr/>
        </p:nvPicPr>
        <p:blipFill>
          <a:blip r:embed="rId2"/>
          <a:srcRect l="0" r="0" t="0" b="0"/>
          <a:stretch/>
        </p:blipFill>
        <p:spPr>
          <a:xfrm>
            <a:off x="3694154" y="771754"/>
            <a:ext cx="457200" cy="457200"/>
          </a:xfrm>
          <a:prstGeom prst="rect">
            <a:avLst/>
          </a:prstGeom>
        </p:spPr>
      </p:pic>
      <p:pic>
        <p:nvPicPr>
          <p:cNvPr id="6" name="Image 2" descr="/uploadFile/128_10.gif">    </p:cNvPr>
          <p:cNvPicPr>
            <a:picLocks noChangeAspect="1"/>
          </p:cNvPicPr>
          <p:nvPr/>
        </p:nvPicPr>
        <p:blipFill>
          <a:blip r:embed="rId3"/>
          <a:srcRect l="0" r="0" t="0" b="0"/>
          <a:stretch/>
        </p:blipFill>
        <p:spPr>
          <a:xfrm>
            <a:off x="3694154" y="2338121"/>
            <a:ext cx="457200" cy="457200"/>
          </a:xfrm>
          <a:prstGeom prst="rect">
            <a:avLst/>
          </a:prstGeom>
        </p:spPr>
      </p:pic>
      <p:pic>
        <p:nvPicPr>
          <p:cNvPr id="7" name="Image 3" descr="/uploadFile/128_10.gif">    </p:cNvPr>
          <p:cNvPicPr>
            <a:picLocks noChangeAspect="1"/>
          </p:cNvPicPr>
          <p:nvPr/>
        </p:nvPicPr>
        <p:blipFill>
          <a:blip r:embed="rId4"/>
          <a:srcRect l="0" r="0" t="0" b="0"/>
          <a:stretch/>
        </p:blipFill>
        <p:spPr>
          <a:xfrm>
            <a:off x="3694154" y="3861511"/>
            <a:ext cx="457200" cy="457200"/>
          </a:xfrm>
          <a:prstGeom prst="rect">
            <a:avLst/>
          </a:prstGeom>
        </p:spPr>
      </p:pic>
      <p:sp>
        <p:nvSpPr>
          <p:cNvPr id="8" name="Shape 2"/>
          <p:cNvSpPr/>
          <p:nvPr/>
        </p:nvSpPr>
        <p:spPr>
          <a:xfrm>
            <a:off x="8412480" y="0"/>
            <a:ext cx="731520" cy="731520"/>
          </a:xfrm>
          <a:custGeom>
            <a:avLst/>
            <a:gdLst/>
            <a:ahLst/>
            <a:cxnLst/>
            <a:rect l="l" t="t" r="r" b="b"/>
            <a:pathLst>
              <a:path w="731520" h="731520">
                <a:moveTo>
                  <a:pt x="365760" y="0"/>
                </a:moveTo>
                <a:cubicBezTo>
                  <a:pt x="163892" y="0"/>
                  <a:pt x="0" y="163892"/>
                  <a:pt x="0" y="365760"/>
                </a:cubicBezTo>
                <a:cubicBezTo>
                  <a:pt x="0" y="567628"/>
                  <a:pt x="163892" y="731520"/>
                  <a:pt x="365760" y="731520"/>
                </a:cubicBezTo>
                <a:cubicBezTo>
                  <a:pt x="567628" y="731520"/>
                  <a:pt x="731520" y="567628"/>
                  <a:pt x="731520" y="365760"/>
                </a:cubicBezTo>
                <a:lnTo>
                  <a:pt x="731520" y="0"/>
                </a:lnTo>
                <a:lnTo>
                  <a:pt x="365760" y="0"/>
                </a:lnTo>
                <a:close/>
              </a:path>
            </a:pathLst>
          </a:custGeom>
          <a:solidFill>
            <a:srgbClr val="FFC547"/>
          </a:solidFill>
          <a:ln/>
        </p:spPr>
      </p:sp>
      <p:sp>
        <p:nvSpPr>
          <p:cNvPr id="9" name="Shape 3"/>
          <p:cNvSpPr/>
          <p:nvPr/>
        </p:nvSpPr>
        <p:spPr>
          <a:xfrm>
            <a:off x="4320540" y="405994"/>
            <a:ext cx="4281221" cy="1188720"/>
          </a:xfrm>
          <a:custGeom>
            <a:avLst/>
            <a:gdLst/>
            <a:ahLst/>
            <a:cxnLst/>
            <a:rect l="l" t="t" r="r" b="b"/>
            <a:pathLst>
              <a:path w="4281221" h="1188720">
                <a:moveTo>
                  <a:pt x="148590" y="0"/>
                </a:moveTo>
                <a:lnTo>
                  <a:pt x="4281221" y="0"/>
                </a:lnTo>
                <a:lnTo>
                  <a:pt x="4281221" y="1040130"/>
                </a:lnTo>
                <a:quadBezTo>
                  <a:pt x="4281221" y="1188720"/>
                  <a:pt x="4132631" y="1188720"/>
                </a:quadBezTo>
                <a:lnTo>
                  <a:pt x="0" y="1188720"/>
                </a:lnTo>
                <a:lnTo>
                  <a:pt x="0" y="148590"/>
                </a:lnTo>
                <a:quadBezTo>
                  <a:pt x="0" y="0"/>
                  <a:pt x="148590" y="0"/>
                </a:quadBezTo>
                <a:close/>
              </a:path>
            </a:pathLst>
          </a:custGeom>
          <a:solidFill>
            <a:srgbClr val="FFFFFF">
              <a:alpha val="0"/>
            </a:srgbClr>
          </a:solidFill>
          <a:ln w="19050">
            <a:solidFill>
              <a:srgbClr val="FFC547"/>
            </a:solidFill>
            <a:prstDash val="solid"/>
          </a:ln>
        </p:spPr>
      </p:sp>
      <p:sp>
        <p:nvSpPr>
          <p:cNvPr id="10" name="Text 4"/>
          <p:cNvSpPr/>
          <p:nvPr/>
        </p:nvSpPr>
        <p:spPr>
          <a:xfrm>
            <a:off x="4320540" y="376496"/>
            <a:ext cx="4280782" cy="369332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Integrating reflection into educational settings</a:t>
            </a:r>
            <a:endParaRPr lang="en-US" sz="1500" dirty="0"/>
          </a:p>
        </p:txBody>
      </p:sp>
      <p:sp>
        <p:nvSpPr>
          <p:cNvPr id="11" name="Text 5"/>
          <p:cNvSpPr/>
          <p:nvPr/>
        </p:nvSpPr>
        <p:spPr>
          <a:xfrm>
            <a:off x="4320540" y="720310"/>
            <a:ext cx="4280782" cy="73152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Incorporating reflective practices into learning environments enables students to critically analyze their understanding and adapt their approaches.</a:t>
            </a:r>
            <a:endParaRPr lang="en-US" sz="1500" dirty="0"/>
          </a:p>
        </p:txBody>
      </p:sp>
      <p:sp>
        <p:nvSpPr>
          <p:cNvPr id="12" name="Shape 6"/>
          <p:cNvSpPr/>
          <p:nvPr/>
        </p:nvSpPr>
        <p:spPr>
          <a:xfrm>
            <a:off x="4320540" y="1972361"/>
            <a:ext cx="4281221" cy="1188720"/>
          </a:xfrm>
          <a:custGeom>
            <a:avLst/>
            <a:gdLst/>
            <a:ahLst/>
            <a:cxnLst/>
            <a:rect l="l" t="t" r="r" b="b"/>
            <a:pathLst>
              <a:path w="4281221" h="1188720">
                <a:moveTo>
                  <a:pt x="0" y="0"/>
                </a:moveTo>
                <a:lnTo>
                  <a:pt x="4132631" y="0"/>
                </a:lnTo>
                <a:quadBezTo>
                  <a:pt x="4281221" y="0"/>
                  <a:pt x="4281221" y="148590"/>
                </a:quadBezTo>
                <a:lnTo>
                  <a:pt x="4281221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0"/>
            </a:srgbClr>
          </a:solidFill>
          <a:ln w="19050">
            <a:solidFill>
              <a:srgbClr val="6D52CF"/>
            </a:solidFill>
            <a:prstDash val="solid"/>
          </a:ln>
        </p:spPr>
      </p:sp>
      <p:sp>
        <p:nvSpPr>
          <p:cNvPr id="13" name="Text 7"/>
          <p:cNvSpPr/>
          <p:nvPr/>
        </p:nvSpPr>
        <p:spPr>
          <a:xfrm>
            <a:off x="4320540" y="1942423"/>
            <a:ext cx="4280782" cy="369332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value of feedback in reflective learning</a:t>
            </a:r>
            <a:endParaRPr lang="en-US" sz="1500" dirty="0"/>
          </a:p>
        </p:txBody>
      </p:sp>
      <p:sp>
        <p:nvSpPr>
          <p:cNvPr id="14" name="Text 8"/>
          <p:cNvSpPr/>
          <p:nvPr/>
        </p:nvSpPr>
        <p:spPr>
          <a:xfrm>
            <a:off x="4320540" y="2286237"/>
            <a:ext cx="4280782" cy="73152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Receiving constructive feedback during reflective practices encourages deeper learning and self-awareness, leading to enhanced educational outcomes.</a:t>
            </a:r>
            <a:endParaRPr lang="en-US" sz="1500" dirty="0"/>
          </a:p>
        </p:txBody>
      </p:sp>
      <p:sp>
        <p:nvSpPr>
          <p:cNvPr id="15" name="Shape 9"/>
          <p:cNvSpPr/>
          <p:nvPr/>
        </p:nvSpPr>
        <p:spPr>
          <a:xfrm>
            <a:off x="4320540" y="3495751"/>
            <a:ext cx="4281221" cy="1188720"/>
          </a:xfrm>
          <a:custGeom>
            <a:avLst/>
            <a:gdLst/>
            <a:ahLst/>
            <a:cxnLst/>
            <a:rect l="l" t="t" r="r" b="b"/>
            <a:pathLst>
              <a:path w="4281221" h="1188720">
                <a:moveTo>
                  <a:pt x="148590" y="0"/>
                </a:moveTo>
                <a:lnTo>
                  <a:pt x="4281221" y="0"/>
                </a:lnTo>
                <a:lnTo>
                  <a:pt x="4281221" y="1040130"/>
                </a:lnTo>
                <a:quadBezTo>
                  <a:pt x="4281221" y="1188720"/>
                  <a:pt x="4132631" y="1188720"/>
                </a:quadBezTo>
                <a:lnTo>
                  <a:pt x="0" y="1188720"/>
                </a:lnTo>
                <a:lnTo>
                  <a:pt x="0" y="148590"/>
                </a:lnTo>
                <a:quadBezTo>
                  <a:pt x="0" y="0"/>
                  <a:pt x="148590" y="0"/>
                </a:quadBezTo>
                <a:close/>
              </a:path>
            </a:pathLst>
          </a:custGeom>
          <a:solidFill>
            <a:srgbClr val="FFFFFF">
              <a:alpha val="0"/>
            </a:srgbClr>
          </a:solidFill>
          <a:ln w="19050">
            <a:solidFill>
              <a:srgbClr val="FFC547"/>
            </a:solidFill>
            <a:prstDash val="solid"/>
          </a:ln>
        </p:spPr>
      </p:sp>
      <p:sp>
        <p:nvSpPr>
          <p:cNvPr id="16" name="Text 10"/>
          <p:cNvSpPr/>
          <p:nvPr/>
        </p:nvSpPr>
        <p:spPr>
          <a:xfrm>
            <a:off x="4320540" y="3466727"/>
            <a:ext cx="4280782" cy="555927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Techniques to promote reflective thinking in learners</a:t>
            </a:r>
            <a:endParaRPr lang="en-US" sz="1500" dirty="0"/>
          </a:p>
        </p:txBody>
      </p:sp>
      <p:sp>
        <p:nvSpPr>
          <p:cNvPr id="17" name="Text 11"/>
          <p:cNvSpPr/>
          <p:nvPr/>
        </p:nvSpPr>
        <p:spPr>
          <a:xfrm>
            <a:off x="4320540" y="3810542"/>
            <a:ext cx="4280782" cy="73152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Utilizing methods such as peer discussions or reflective essays encourages students to engage with their learning experiences on a deeper level.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182880"/>
            <a:ext cx="6688836" cy="438912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Benefits of taking time to reflect on your journey</a:t>
            </a:r>
            <a:endParaRPr lang="en-US" sz="150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46036" y="0"/>
            <a:ext cx="1998128" cy="1709492"/>
          </a:xfrm>
          <a:prstGeom prst="rect">
            <a:avLst/>
          </a:prstGeom>
        </p:spPr>
      </p:pic>
      <p:pic>
        <p:nvPicPr>
          <p:cNvPr id="4" name="Image 1" descr="/uploadFile/128_10.gif">    </p:cNvPr>
          <p:cNvPicPr>
            <a:picLocks noChangeAspect="1"/>
          </p:cNvPicPr>
          <p:nvPr/>
        </p:nvPicPr>
        <p:blipFill>
          <a:blip r:embed="rId2"/>
          <a:srcRect l="0" r="0" t="0" b="0"/>
          <a:stretch/>
        </p:blipFill>
        <p:spPr>
          <a:xfrm>
            <a:off x="1596730" y="1083264"/>
            <a:ext cx="457200" cy="457200"/>
          </a:xfrm>
          <a:prstGeom prst="rect">
            <a:avLst/>
          </a:prstGeom>
        </p:spPr>
      </p:pic>
      <p:pic>
        <p:nvPicPr>
          <p:cNvPr id="5" name="Image 2" descr="/uploadFile/128_10.gif">    </p:cNvPr>
          <p:cNvPicPr>
            <a:picLocks noChangeAspect="1"/>
          </p:cNvPicPr>
          <p:nvPr/>
        </p:nvPicPr>
        <p:blipFill>
          <a:blip r:embed="rId3"/>
          <a:srcRect l="0" r="0" t="0" b="0"/>
          <a:stretch/>
        </p:blipFill>
        <p:spPr>
          <a:xfrm>
            <a:off x="4343400" y="1439880"/>
            <a:ext cx="457200" cy="457200"/>
          </a:xfrm>
          <a:prstGeom prst="rect">
            <a:avLst/>
          </a:prstGeom>
        </p:spPr>
      </p:pic>
      <p:pic>
        <p:nvPicPr>
          <p:cNvPr id="6" name="Image 3" descr="/uploadFile/128_10.gif">    </p:cNvPr>
          <p:cNvPicPr>
            <a:picLocks noChangeAspect="1"/>
          </p:cNvPicPr>
          <p:nvPr/>
        </p:nvPicPr>
        <p:blipFill>
          <a:blip r:embed="rId4"/>
          <a:srcRect l="0" r="0" t="0" b="0"/>
          <a:stretch/>
        </p:blipFill>
        <p:spPr>
          <a:xfrm>
            <a:off x="7090070" y="1806213"/>
            <a:ext cx="457200" cy="457200"/>
          </a:xfrm>
          <a:prstGeom prst="rect">
            <a:avLst/>
          </a:prstGeom>
        </p:spPr>
      </p:pic>
      <p:sp>
        <p:nvSpPr>
          <p:cNvPr id="7" name="Shape 1"/>
          <p:cNvSpPr/>
          <p:nvPr/>
        </p:nvSpPr>
        <p:spPr>
          <a:xfrm>
            <a:off x="728050" y="1584198"/>
            <a:ext cx="2194560" cy="2560320"/>
          </a:xfrm>
          <a:custGeom>
            <a:avLst/>
            <a:gdLst/>
            <a:ahLst/>
            <a:cxnLst/>
            <a:rect l="l" t="t" r="r" b="b"/>
            <a:pathLst>
              <a:path w="2194560" h="2560320">
                <a:moveTo>
                  <a:pt x="134125" y="0"/>
                </a:moveTo>
                <a:lnTo>
                  <a:pt x="2194560" y="0"/>
                </a:lnTo>
                <a:lnTo>
                  <a:pt x="2194560" y="2426195"/>
                </a:lnTo>
                <a:quadBezTo>
                  <a:pt x="2194560" y="2560320"/>
                  <a:pt x="2060435" y="2560320"/>
                </a:quadBezTo>
                <a:lnTo>
                  <a:pt x="0" y="2560320"/>
                </a:lnTo>
                <a:lnTo>
                  <a:pt x="0" y="134125"/>
                </a:lnTo>
                <a:quadBezTo>
                  <a:pt x="0" y="0"/>
                  <a:pt x="134125" y="0"/>
                </a:quadBezTo>
                <a:close/>
              </a:path>
            </a:pathLst>
          </a:custGeom>
          <a:solidFill>
            <a:srgbClr val="FFFFFF">
              <a:alpha val="0"/>
            </a:srgbClr>
          </a:solidFill>
          <a:ln w="19050">
            <a:solidFill>
              <a:srgbClr val="6D52CF"/>
            </a:solidFill>
            <a:prstDash val="solid"/>
          </a:ln>
        </p:spPr>
      </p:sp>
      <p:sp>
        <p:nvSpPr>
          <p:cNvPr id="8" name="Shape 2"/>
          <p:cNvSpPr/>
          <p:nvPr/>
        </p:nvSpPr>
        <p:spPr>
          <a:xfrm>
            <a:off x="3474720" y="1939453"/>
            <a:ext cx="2194560" cy="2560320"/>
          </a:xfrm>
          <a:custGeom>
            <a:avLst/>
            <a:gdLst/>
            <a:ahLst/>
            <a:cxnLst/>
            <a:rect l="l" t="t" r="r" b="b"/>
            <a:pathLst>
              <a:path w="2194560" h="2560320">
                <a:moveTo>
                  <a:pt x="134125" y="0"/>
                </a:moveTo>
                <a:lnTo>
                  <a:pt x="2194560" y="0"/>
                </a:lnTo>
                <a:lnTo>
                  <a:pt x="2194560" y="2426195"/>
                </a:lnTo>
                <a:quadBezTo>
                  <a:pt x="2194560" y="2560320"/>
                  <a:pt x="2060435" y="2560320"/>
                </a:quadBezTo>
                <a:lnTo>
                  <a:pt x="0" y="2560320"/>
                </a:lnTo>
                <a:lnTo>
                  <a:pt x="0" y="134125"/>
                </a:lnTo>
                <a:quadBezTo>
                  <a:pt x="0" y="0"/>
                  <a:pt x="134125" y="0"/>
                </a:quadBezTo>
                <a:close/>
              </a:path>
            </a:pathLst>
          </a:custGeom>
          <a:solidFill>
            <a:srgbClr val="FFFFFF">
              <a:alpha val="0"/>
            </a:srgbClr>
          </a:solidFill>
          <a:ln w="19050">
            <a:solidFill>
              <a:srgbClr val="6D52CF"/>
            </a:solidFill>
            <a:prstDash val="solid"/>
          </a:ln>
        </p:spPr>
      </p:sp>
      <p:sp>
        <p:nvSpPr>
          <p:cNvPr id="9" name="Shape 3"/>
          <p:cNvSpPr/>
          <p:nvPr/>
        </p:nvSpPr>
        <p:spPr>
          <a:xfrm>
            <a:off x="6221390" y="2294708"/>
            <a:ext cx="2194560" cy="2560320"/>
          </a:xfrm>
          <a:custGeom>
            <a:avLst/>
            <a:gdLst/>
            <a:ahLst/>
            <a:cxnLst/>
            <a:rect l="l" t="t" r="r" b="b"/>
            <a:pathLst>
              <a:path w="2194560" h="2560320">
                <a:moveTo>
                  <a:pt x="134125" y="0"/>
                </a:moveTo>
                <a:lnTo>
                  <a:pt x="2194560" y="0"/>
                </a:lnTo>
                <a:lnTo>
                  <a:pt x="2194560" y="2426195"/>
                </a:lnTo>
                <a:quadBezTo>
                  <a:pt x="2194560" y="2560320"/>
                  <a:pt x="2060435" y="2560320"/>
                </a:quadBezTo>
                <a:lnTo>
                  <a:pt x="0" y="2560320"/>
                </a:lnTo>
                <a:lnTo>
                  <a:pt x="0" y="134125"/>
                </a:lnTo>
                <a:quadBezTo>
                  <a:pt x="0" y="0"/>
                  <a:pt x="134125" y="0"/>
                </a:quadBezTo>
                <a:close/>
              </a:path>
            </a:pathLst>
          </a:custGeom>
          <a:solidFill>
            <a:srgbClr val="FFFFFF">
              <a:alpha val="0"/>
            </a:srgbClr>
          </a:solidFill>
          <a:ln w="19050">
            <a:solidFill>
              <a:srgbClr val="6D52CF"/>
            </a:solidFill>
            <a:prstDash val="solid"/>
          </a:ln>
        </p:spPr>
      </p:sp>
      <p:sp>
        <p:nvSpPr>
          <p:cNvPr id="10" name="Text 4"/>
          <p:cNvSpPr/>
          <p:nvPr/>
        </p:nvSpPr>
        <p:spPr>
          <a:xfrm>
            <a:off x="728050" y="1584547"/>
            <a:ext cx="2194560" cy="742379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Recognizing personal milestones through reflection</a:t>
            </a:r>
            <a:endParaRPr lang="en-US" sz="1500" dirty="0"/>
          </a:p>
        </p:txBody>
      </p:sp>
      <p:sp>
        <p:nvSpPr>
          <p:cNvPr id="11" name="Text 5"/>
          <p:cNvSpPr/>
          <p:nvPr/>
        </p:nvSpPr>
        <p:spPr>
          <a:xfrm>
            <a:off x="728050" y="2159921"/>
            <a:ext cx="2194560" cy="109728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Taking time to reflect allows individuals to celebrate achievements and recognize growth over time, reinforcing a sense of progress.</a:t>
            </a:r>
            <a:endParaRPr lang="en-US" sz="1500" dirty="0"/>
          </a:p>
        </p:txBody>
      </p:sp>
      <p:sp>
        <p:nvSpPr>
          <p:cNvPr id="12" name="Text 6"/>
          <p:cNvSpPr/>
          <p:nvPr/>
        </p:nvSpPr>
        <p:spPr>
          <a:xfrm>
            <a:off x="3474720" y="1939801"/>
            <a:ext cx="2194560" cy="742379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emotional advantages of reflective practices</a:t>
            </a:r>
            <a:endParaRPr lang="en-US" sz="1500" dirty="0"/>
          </a:p>
        </p:txBody>
      </p:sp>
      <p:sp>
        <p:nvSpPr>
          <p:cNvPr id="13" name="Text 7"/>
          <p:cNvSpPr/>
          <p:nvPr/>
        </p:nvSpPr>
        <p:spPr>
          <a:xfrm>
            <a:off x="3474720" y="2515176"/>
            <a:ext cx="2194560" cy="9144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Engaging in regular reflection can promote emotional well-being by providing clarity and enhancing an individual's coping strategies.</a:t>
            </a:r>
            <a:endParaRPr lang="en-US" sz="1500" dirty="0"/>
          </a:p>
        </p:txBody>
      </p:sp>
      <p:sp>
        <p:nvSpPr>
          <p:cNvPr id="14" name="Text 8"/>
          <p:cNvSpPr/>
          <p:nvPr/>
        </p:nvSpPr>
        <p:spPr>
          <a:xfrm>
            <a:off x="6221390" y="2295056"/>
            <a:ext cx="2194560" cy="555927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Cultivating resilience through self-reflection</a:t>
            </a:r>
            <a:endParaRPr lang="en-US" sz="1500" dirty="0"/>
          </a:p>
        </p:txBody>
      </p:sp>
      <p:sp>
        <p:nvSpPr>
          <p:cNvPr id="15" name="Text 9"/>
          <p:cNvSpPr/>
          <p:nvPr/>
        </p:nvSpPr>
        <p:spPr>
          <a:xfrm>
            <a:off x="6221390" y="2870431"/>
            <a:ext cx="2194560" cy="109728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Reflecting on past experiences helps build resilience, as individuals learn to navigate challenges and adapt to change effectively.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2025-02-16T19:13:26Z</dcterms:created>
  <dcterms:modified xsi:type="dcterms:W3CDTF">2025-02-16T19:13:26Z</dcterms:modified>
</cp:coreProperties>
</file>